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2"/>
  </p:notesMasterIdLst>
  <p:sldIdLst>
    <p:sldId id="260" r:id="rId2"/>
    <p:sldId id="261" r:id="rId3"/>
    <p:sldId id="262" r:id="rId4"/>
    <p:sldId id="263" r:id="rId5"/>
    <p:sldId id="264" r:id="rId6"/>
    <p:sldId id="265" r:id="rId7"/>
    <p:sldId id="267" r:id="rId8"/>
    <p:sldId id="266" r:id="rId9"/>
    <p:sldId id="259" r:id="rId10"/>
    <p:sldId id="258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8019" autoAdjust="0"/>
    <p:restoredTop sz="94660"/>
  </p:normalViewPr>
  <p:slideViewPr>
    <p:cSldViewPr snapToGrid="0">
      <p:cViewPr varScale="1">
        <p:scale>
          <a:sx n="83" d="100"/>
          <a:sy n="83" d="100"/>
        </p:scale>
        <p:origin x="91" y="19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hdphoto1.wdp>
</file>

<file path=ppt/media/image1.JPG>
</file>

<file path=ppt/media/image10.JPG>
</file>

<file path=ppt/media/image11.JPG>
</file>

<file path=ppt/media/image12.JPG>
</file>

<file path=ppt/media/image13.JPG>
</file>

<file path=ppt/media/image14.jpeg>
</file>

<file path=ppt/media/image15.JPG>
</file>

<file path=ppt/media/image16.JPG>
</file>

<file path=ppt/media/image17.JPG>
</file>

<file path=ppt/media/image18.JPG>
</file>

<file path=ppt/media/image19.jpeg>
</file>

<file path=ppt/media/image2.png>
</file>

<file path=ppt/media/image20.png>
</file>

<file path=ppt/media/image21.png>
</file>

<file path=ppt/media/image22.jpeg>
</file>

<file path=ppt/media/image23.png>
</file>

<file path=ppt/media/image24.gif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4.png>
</file>

<file path=ppt/media/image5.png>
</file>

<file path=ppt/media/image6.png>
</file>

<file path=ppt/media/image7.JP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8700552-3001-44C6-84D2-173D8FABF639}" type="datetimeFigureOut">
              <a:rPr lang="en-US" smtClean="0"/>
              <a:t>10/24/2016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598C02B-D505-4A09-A728-6F45220F32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79587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365C0BD-823B-4701-99E1-E69C7004FB12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329140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5.JP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6.JP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7.JP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8.JP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9.jpe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9.jpe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9.jpe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9.jpe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9.jpe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9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9.jpe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6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2.png"/><Relationship Id="rId5" Type="http://schemas.openxmlformats.org/officeDocument/2006/relationships/image" Target="../media/image19.jpeg"/><Relationship Id="rId4" Type="http://schemas.openxmlformats.org/officeDocument/2006/relationships/image" Target="../media/image5.png"/></Relationships>
</file>

<file path=ppt/slideLayouts/_rels/slideLayout3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microsoft.com/office/2007/relationships/hdphoto" Target="../media/hdphoto1.wdp"/><Relationship Id="rId7" Type="http://schemas.openxmlformats.org/officeDocument/2006/relationships/image" Target="../media/image5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0.JP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1.JP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2.JP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3.JP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4.jpe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9515"/>
          <a:stretch/>
        </p:blipFill>
        <p:spPr>
          <a:xfrm>
            <a:off x="0" y="-2"/>
            <a:ext cx="12192000" cy="5731936"/>
          </a:xfrm>
          <a:prstGeom prst="rect">
            <a:avLst/>
          </a:prstGeom>
        </p:spPr>
      </p:pic>
      <p:pic>
        <p:nvPicPr>
          <p:cNvPr id="13" name="Picture 12" descr="Picture1.png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7277100" y="19050"/>
            <a:ext cx="4890186" cy="4890186"/>
          </a:xfrm>
          <a:prstGeom prst="rect">
            <a:avLst/>
          </a:prstGeom>
          <a:noFill/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3326175" y="6134867"/>
            <a:ext cx="1503542" cy="320199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23043" y="5888763"/>
            <a:ext cx="1262318" cy="785442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0417" y="5731934"/>
            <a:ext cx="1126067" cy="1126067"/>
          </a:xfrm>
          <a:prstGeom prst="rect">
            <a:avLst/>
          </a:prstGeom>
        </p:spPr>
      </p:pic>
      <p:sp>
        <p:nvSpPr>
          <p:cNvPr id="12" name="Rectangle 11"/>
          <p:cNvSpPr/>
          <p:nvPr userDrawn="1"/>
        </p:nvSpPr>
        <p:spPr>
          <a:xfrm>
            <a:off x="267855" y="362459"/>
            <a:ext cx="4419238" cy="52322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en-US" sz="2800" b="1" dirty="0">
                <a:ln w="10160">
                  <a:noFill/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ea typeface="Kailasa" charset="0"/>
                <a:cs typeface="Kailasa" charset="0"/>
              </a:rPr>
              <a:t>PowerShell Conference Asia</a:t>
            </a:r>
          </a:p>
        </p:txBody>
      </p:sp>
      <p:sp>
        <p:nvSpPr>
          <p:cNvPr id="14" name="Rectangle 13"/>
          <p:cNvSpPr/>
          <p:nvPr userDrawn="1"/>
        </p:nvSpPr>
        <p:spPr>
          <a:xfrm>
            <a:off x="267855" y="1137556"/>
            <a:ext cx="10566400" cy="4441208"/>
          </a:xfrm>
          <a:prstGeom prst="rect">
            <a:avLst/>
          </a:prstGeom>
          <a:solidFill>
            <a:schemeClr val="dk1">
              <a:alpha val="32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latin typeface="+mn-lt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98125" y="1288612"/>
            <a:ext cx="10297583" cy="2387600"/>
          </a:xfrm>
        </p:spPr>
        <p:txBody>
          <a:bodyPr anchor="b">
            <a:normAutofit/>
          </a:bodyPr>
          <a:lstStyle>
            <a:lvl1pPr algn="l">
              <a:defRPr sz="6000" baseline="0">
                <a:solidFill>
                  <a:schemeClr val="bg1"/>
                </a:solidFill>
                <a:latin typeface="+mj-lt"/>
              </a:defRPr>
            </a:lvl1pPr>
          </a:lstStyle>
          <a:p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8125" y="3768287"/>
            <a:ext cx="10297583" cy="1655762"/>
          </a:xfrm>
        </p:spPr>
        <p:txBody>
          <a:bodyPr/>
          <a:lstStyle>
            <a:lvl1pPr marL="0" indent="0" algn="l">
              <a:buNone/>
              <a:defRPr sz="28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endParaRPr lang="en-GB" dirty="0"/>
          </a:p>
        </p:txBody>
      </p:sp>
      <p:pic>
        <p:nvPicPr>
          <p:cNvPr id="15" name="Picture 14"/>
          <p:cNvPicPr>
            <a:picLocks noChangeAspect="1"/>
          </p:cNvPicPr>
          <p:nvPr userDrawn="1"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49105" y="6024967"/>
            <a:ext cx="1254549" cy="5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05035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9515"/>
          <a:stretch/>
        </p:blipFill>
        <p:spPr>
          <a:xfrm>
            <a:off x="-1" y="0"/>
            <a:ext cx="12192001" cy="5731934"/>
          </a:xfrm>
          <a:prstGeom prst="rect">
            <a:avLst/>
          </a:prstGeom>
        </p:spPr>
      </p:pic>
      <p:pic>
        <p:nvPicPr>
          <p:cNvPr id="13" name="Picture 12" descr="Picture1.png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7277100" y="19050"/>
            <a:ext cx="4890186" cy="4890186"/>
          </a:xfrm>
          <a:prstGeom prst="rect">
            <a:avLst/>
          </a:prstGeom>
          <a:noFill/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3326175" y="6134867"/>
            <a:ext cx="1503542" cy="320199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23043" y="5888763"/>
            <a:ext cx="1262318" cy="785442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0417" y="5731934"/>
            <a:ext cx="1126067" cy="1126067"/>
          </a:xfrm>
          <a:prstGeom prst="rect">
            <a:avLst/>
          </a:prstGeom>
        </p:spPr>
      </p:pic>
      <p:sp>
        <p:nvSpPr>
          <p:cNvPr id="14" name="Rectangle 13"/>
          <p:cNvSpPr/>
          <p:nvPr userDrawn="1"/>
        </p:nvSpPr>
        <p:spPr>
          <a:xfrm>
            <a:off x="267855" y="1137556"/>
            <a:ext cx="10566400" cy="4441208"/>
          </a:xfrm>
          <a:prstGeom prst="rect">
            <a:avLst/>
          </a:prstGeom>
          <a:solidFill>
            <a:schemeClr val="dk1">
              <a:alpha val="44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98125" y="1288612"/>
            <a:ext cx="10297583" cy="2387600"/>
          </a:xfrm>
        </p:spPr>
        <p:txBody>
          <a:bodyPr anchor="b">
            <a:normAutofit/>
          </a:bodyPr>
          <a:lstStyle>
            <a:lvl1pPr algn="l">
              <a:defRPr sz="6000" baseline="0">
                <a:solidFill>
                  <a:schemeClr val="bg1"/>
                </a:solidFill>
                <a:latin typeface="+mj-lt"/>
              </a:defRPr>
            </a:lvl1pPr>
          </a:lstStyle>
          <a:p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8125" y="3768287"/>
            <a:ext cx="10297583" cy="1655762"/>
          </a:xfrm>
        </p:spPr>
        <p:txBody>
          <a:bodyPr/>
          <a:lstStyle>
            <a:lvl1pPr marL="0" indent="0" algn="l">
              <a:buNone/>
              <a:defRPr sz="28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endParaRPr lang="en-GB" dirty="0"/>
          </a:p>
        </p:txBody>
      </p:sp>
      <p:sp>
        <p:nvSpPr>
          <p:cNvPr id="17" name="Rectangle 16"/>
          <p:cNvSpPr/>
          <p:nvPr userDrawn="1"/>
        </p:nvSpPr>
        <p:spPr>
          <a:xfrm>
            <a:off x="267855" y="362459"/>
            <a:ext cx="4419238" cy="52322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en-US" sz="2800" b="1" dirty="0">
                <a:ln w="10160">
                  <a:noFill/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ea typeface="Kailasa" charset="0"/>
                <a:cs typeface="Kailasa" charset="0"/>
              </a:rPr>
              <a:t>PowerShell Conference Asia</a:t>
            </a:r>
          </a:p>
        </p:txBody>
      </p:sp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49105" y="6024967"/>
            <a:ext cx="1254549" cy="5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033916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338" b="26154"/>
          <a:stretch/>
        </p:blipFill>
        <p:spPr>
          <a:xfrm>
            <a:off x="-2384" y="0"/>
            <a:ext cx="12194384" cy="5731934"/>
          </a:xfrm>
          <a:prstGeom prst="rect">
            <a:avLst/>
          </a:prstGeom>
        </p:spPr>
      </p:pic>
      <p:pic>
        <p:nvPicPr>
          <p:cNvPr id="13" name="Picture 12" descr="Picture1.png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7277100" y="19050"/>
            <a:ext cx="4890186" cy="4890186"/>
          </a:xfrm>
          <a:prstGeom prst="rect">
            <a:avLst/>
          </a:prstGeom>
          <a:noFill/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3326175" y="6134867"/>
            <a:ext cx="1503542" cy="320199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23043" y="5888763"/>
            <a:ext cx="1262318" cy="785442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0417" y="5731934"/>
            <a:ext cx="1126067" cy="1126067"/>
          </a:xfrm>
          <a:prstGeom prst="rect">
            <a:avLst/>
          </a:prstGeom>
        </p:spPr>
      </p:pic>
      <p:sp>
        <p:nvSpPr>
          <p:cNvPr id="14" name="Rectangle 13"/>
          <p:cNvSpPr/>
          <p:nvPr userDrawn="1"/>
        </p:nvSpPr>
        <p:spPr>
          <a:xfrm>
            <a:off x="267855" y="1137556"/>
            <a:ext cx="10566400" cy="4441208"/>
          </a:xfrm>
          <a:prstGeom prst="rect">
            <a:avLst/>
          </a:prstGeom>
          <a:solidFill>
            <a:schemeClr val="dk1">
              <a:alpha val="5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98125" y="1288612"/>
            <a:ext cx="10297583" cy="2387600"/>
          </a:xfrm>
        </p:spPr>
        <p:txBody>
          <a:bodyPr anchor="b">
            <a:normAutofit/>
          </a:bodyPr>
          <a:lstStyle>
            <a:lvl1pPr algn="l">
              <a:defRPr sz="6000" baseline="0">
                <a:solidFill>
                  <a:schemeClr val="bg1"/>
                </a:solidFill>
                <a:latin typeface="+mj-lt"/>
              </a:defRPr>
            </a:lvl1pPr>
          </a:lstStyle>
          <a:p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8125" y="3768287"/>
            <a:ext cx="10297583" cy="1655762"/>
          </a:xfrm>
        </p:spPr>
        <p:txBody>
          <a:bodyPr/>
          <a:lstStyle>
            <a:lvl1pPr marL="0" indent="0" algn="l">
              <a:buNone/>
              <a:defRPr sz="28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endParaRPr lang="en-GB" dirty="0"/>
          </a:p>
        </p:txBody>
      </p:sp>
      <p:sp>
        <p:nvSpPr>
          <p:cNvPr id="17" name="Rectangle 16"/>
          <p:cNvSpPr/>
          <p:nvPr userDrawn="1"/>
        </p:nvSpPr>
        <p:spPr>
          <a:xfrm>
            <a:off x="267855" y="362459"/>
            <a:ext cx="4419238" cy="52322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en-US" sz="2800" b="1" dirty="0">
                <a:ln w="10160">
                  <a:noFill/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ea typeface="Kailasa" charset="0"/>
                <a:cs typeface="Kailasa" charset="0"/>
              </a:rPr>
              <a:t>PowerShell Conference Asia</a:t>
            </a:r>
          </a:p>
        </p:txBody>
      </p:sp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49105" y="6024967"/>
            <a:ext cx="1254549" cy="5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576579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083" b="21409"/>
          <a:stretch/>
        </p:blipFill>
        <p:spPr>
          <a:xfrm>
            <a:off x="0" y="0"/>
            <a:ext cx="12194384" cy="5731933"/>
          </a:xfrm>
          <a:prstGeom prst="rect">
            <a:avLst/>
          </a:prstGeom>
        </p:spPr>
      </p:pic>
      <p:pic>
        <p:nvPicPr>
          <p:cNvPr id="13" name="Picture 12" descr="Picture1.png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7277100" y="19050"/>
            <a:ext cx="4890186" cy="4890186"/>
          </a:xfrm>
          <a:prstGeom prst="rect">
            <a:avLst/>
          </a:prstGeom>
          <a:noFill/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3326175" y="6134867"/>
            <a:ext cx="1503542" cy="320199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23043" y="5888763"/>
            <a:ext cx="1262318" cy="785442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0417" y="5731934"/>
            <a:ext cx="1126067" cy="1126067"/>
          </a:xfrm>
          <a:prstGeom prst="rect">
            <a:avLst/>
          </a:prstGeom>
        </p:spPr>
      </p:pic>
      <p:sp>
        <p:nvSpPr>
          <p:cNvPr id="14" name="Rectangle 13"/>
          <p:cNvSpPr/>
          <p:nvPr userDrawn="1"/>
        </p:nvSpPr>
        <p:spPr>
          <a:xfrm>
            <a:off x="267855" y="1137556"/>
            <a:ext cx="10566400" cy="4441208"/>
          </a:xfrm>
          <a:prstGeom prst="rect">
            <a:avLst/>
          </a:prstGeom>
          <a:solidFill>
            <a:schemeClr val="dk1">
              <a:alpha val="44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98125" y="1288612"/>
            <a:ext cx="10297583" cy="2387600"/>
          </a:xfrm>
        </p:spPr>
        <p:txBody>
          <a:bodyPr anchor="b">
            <a:normAutofit/>
          </a:bodyPr>
          <a:lstStyle>
            <a:lvl1pPr algn="l">
              <a:defRPr sz="6000" baseline="0">
                <a:solidFill>
                  <a:schemeClr val="bg1"/>
                </a:solidFill>
                <a:latin typeface="+mj-lt"/>
              </a:defRPr>
            </a:lvl1pPr>
          </a:lstStyle>
          <a:p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8125" y="3768287"/>
            <a:ext cx="10297583" cy="1655762"/>
          </a:xfrm>
        </p:spPr>
        <p:txBody>
          <a:bodyPr/>
          <a:lstStyle>
            <a:lvl1pPr marL="0" indent="0" algn="l">
              <a:buNone/>
              <a:defRPr sz="28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endParaRPr lang="en-GB" dirty="0"/>
          </a:p>
        </p:txBody>
      </p:sp>
      <p:sp>
        <p:nvSpPr>
          <p:cNvPr id="17" name="Rectangle 16"/>
          <p:cNvSpPr/>
          <p:nvPr userDrawn="1"/>
        </p:nvSpPr>
        <p:spPr>
          <a:xfrm>
            <a:off x="267855" y="362459"/>
            <a:ext cx="4419238" cy="52322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en-US" sz="2800" b="1" dirty="0">
                <a:ln w="10160">
                  <a:noFill/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ea typeface="Kailasa" charset="0"/>
                <a:cs typeface="Kailasa" charset="0"/>
              </a:rPr>
              <a:t>PowerShell Conference Asia</a:t>
            </a:r>
          </a:p>
        </p:txBody>
      </p:sp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49105" y="6024967"/>
            <a:ext cx="1254549" cy="5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546185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 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480" b="16998"/>
          <a:stretch/>
        </p:blipFill>
        <p:spPr>
          <a:xfrm>
            <a:off x="1" y="0"/>
            <a:ext cx="12192000" cy="5731934"/>
          </a:xfrm>
          <a:prstGeom prst="rect">
            <a:avLst/>
          </a:prstGeom>
        </p:spPr>
      </p:pic>
      <p:pic>
        <p:nvPicPr>
          <p:cNvPr id="13" name="Picture 12" descr="Picture1.png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7277100" y="19050"/>
            <a:ext cx="4890186" cy="4890186"/>
          </a:xfrm>
          <a:prstGeom prst="rect">
            <a:avLst/>
          </a:prstGeom>
          <a:noFill/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3326175" y="6134867"/>
            <a:ext cx="1503542" cy="320199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23043" y="5888763"/>
            <a:ext cx="1262318" cy="785442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0417" y="5731934"/>
            <a:ext cx="1126067" cy="1126067"/>
          </a:xfrm>
          <a:prstGeom prst="rect">
            <a:avLst/>
          </a:prstGeom>
        </p:spPr>
      </p:pic>
      <p:sp>
        <p:nvSpPr>
          <p:cNvPr id="14" name="Rectangle 13"/>
          <p:cNvSpPr/>
          <p:nvPr userDrawn="1"/>
        </p:nvSpPr>
        <p:spPr>
          <a:xfrm>
            <a:off x="267855" y="1137556"/>
            <a:ext cx="10566400" cy="4441208"/>
          </a:xfrm>
          <a:prstGeom prst="rect">
            <a:avLst/>
          </a:prstGeom>
          <a:solidFill>
            <a:schemeClr val="dk1">
              <a:alpha val="44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98125" y="1288612"/>
            <a:ext cx="10297583" cy="2387600"/>
          </a:xfrm>
        </p:spPr>
        <p:txBody>
          <a:bodyPr anchor="b">
            <a:normAutofit/>
          </a:bodyPr>
          <a:lstStyle>
            <a:lvl1pPr algn="l">
              <a:defRPr sz="6000" baseline="0">
                <a:solidFill>
                  <a:schemeClr val="bg1"/>
                </a:solidFill>
                <a:latin typeface="+mj-lt"/>
              </a:defRPr>
            </a:lvl1pPr>
          </a:lstStyle>
          <a:p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8125" y="3768287"/>
            <a:ext cx="10297583" cy="1655762"/>
          </a:xfrm>
        </p:spPr>
        <p:txBody>
          <a:bodyPr/>
          <a:lstStyle>
            <a:lvl1pPr marL="0" indent="0" algn="l">
              <a:buNone/>
              <a:defRPr sz="28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endParaRPr lang="en-GB" dirty="0"/>
          </a:p>
        </p:txBody>
      </p:sp>
      <p:sp>
        <p:nvSpPr>
          <p:cNvPr id="17" name="Rectangle 16"/>
          <p:cNvSpPr/>
          <p:nvPr userDrawn="1"/>
        </p:nvSpPr>
        <p:spPr>
          <a:xfrm>
            <a:off x="267855" y="362459"/>
            <a:ext cx="4419238" cy="52322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en-US" sz="2800" b="1" dirty="0">
                <a:ln w="10160">
                  <a:noFill/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ea typeface="Kailasa" charset="0"/>
                <a:cs typeface="Kailasa" charset="0"/>
              </a:rPr>
              <a:t>PowerShell Conference Asia</a:t>
            </a:r>
          </a:p>
        </p:txBody>
      </p:sp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49105" y="6024967"/>
            <a:ext cx="1254549" cy="5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788834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/>
          <p:cNvGrpSpPr/>
          <p:nvPr userDrawn="1"/>
        </p:nvGrpSpPr>
        <p:grpSpPr>
          <a:xfrm>
            <a:off x="0" y="5757143"/>
            <a:ext cx="3589019" cy="1100857"/>
            <a:chOff x="0" y="5757143"/>
            <a:chExt cx="3589019" cy="1100857"/>
          </a:xfrm>
        </p:grpSpPr>
        <p:pic>
          <p:nvPicPr>
            <p:cNvPr id="7" name="Picture 6"/>
            <p:cNvPicPr>
              <a:picLocks noChangeAspect="1"/>
            </p:cNvPicPr>
            <p:nvPr userDrawn="1"/>
          </p:nvPicPr>
          <p:blipFill>
            <a:blip r:embed="rId2" cstate="print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757143"/>
              <a:ext cx="1153398" cy="1100857"/>
            </a:xfrm>
            <a:prstGeom prst="rect">
              <a:avLst/>
            </a:prstGeom>
          </p:spPr>
        </p:pic>
        <p:sp>
          <p:nvSpPr>
            <p:cNvPr id="9" name="Rectangle 8"/>
            <p:cNvSpPr/>
            <p:nvPr userDrawn="1"/>
          </p:nvSpPr>
          <p:spPr>
            <a:xfrm>
              <a:off x="1088600" y="6053596"/>
              <a:ext cx="2500419" cy="307777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r>
                <a:rPr lang="en-US" sz="1400" b="1" dirty="0">
                  <a:ln w="10160">
                    <a:noFill/>
                    <a:prstDash val="solid"/>
                  </a:ln>
                  <a:solidFill>
                    <a:schemeClr val="bg1">
                      <a:lumMod val="75000"/>
                    </a:schemeClr>
                  </a:solidFill>
                  <a:latin typeface="Segoe UI Light" panose="020B0502040204020203" pitchFamily="34" charset="0"/>
                  <a:ea typeface="Kailasa" charset="0"/>
                  <a:cs typeface="Segoe UI Light" panose="020B0502040204020203" pitchFamily="34" charset="0"/>
                </a:rPr>
                <a:t>PowerShell Conference </a:t>
              </a:r>
            </a:p>
          </p:txBody>
        </p:sp>
        <p:sp>
          <p:nvSpPr>
            <p:cNvPr id="10" name="Rectangle 9"/>
            <p:cNvSpPr/>
            <p:nvPr userDrawn="1"/>
          </p:nvSpPr>
          <p:spPr>
            <a:xfrm>
              <a:off x="1088600" y="6207484"/>
              <a:ext cx="1888814" cy="307777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r>
                <a:rPr lang="en-US" sz="1400" b="1" dirty="0">
                  <a:ln w="10160">
                    <a:noFill/>
                    <a:prstDash val="solid"/>
                  </a:ln>
                  <a:solidFill>
                    <a:schemeClr val="bg1">
                      <a:lumMod val="75000"/>
                    </a:schemeClr>
                  </a:solidFill>
                  <a:latin typeface="Segoe UI Light" panose="020B0502040204020203" pitchFamily="34" charset="0"/>
                  <a:ea typeface="Kailasa" charset="0"/>
                  <a:cs typeface="Segoe UI Light" panose="020B0502040204020203" pitchFamily="34" charset="0"/>
                </a:rPr>
                <a:t>Singapore 2016</a:t>
              </a:r>
            </a:p>
          </p:txBody>
        </p:sp>
      </p:grpSp>
      <p:pic>
        <p:nvPicPr>
          <p:cNvPr id="8" name="Picture 7" descr="Picture1.png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7258050" y="19050"/>
            <a:ext cx="4890186" cy="489018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 userDrawn="1"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 userDrawn="1"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91847920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/>
          <p:cNvGrpSpPr/>
          <p:nvPr userDrawn="1"/>
        </p:nvGrpSpPr>
        <p:grpSpPr>
          <a:xfrm>
            <a:off x="0" y="5757143"/>
            <a:ext cx="3589019" cy="1100857"/>
            <a:chOff x="0" y="5757143"/>
            <a:chExt cx="3589019" cy="1100857"/>
          </a:xfrm>
        </p:grpSpPr>
        <p:pic>
          <p:nvPicPr>
            <p:cNvPr id="7" name="Picture 6"/>
            <p:cNvPicPr>
              <a:picLocks noChangeAspect="1"/>
            </p:cNvPicPr>
            <p:nvPr userDrawn="1"/>
          </p:nvPicPr>
          <p:blipFill>
            <a:blip r:embed="rId2" cstate="print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757143"/>
              <a:ext cx="1153398" cy="1100857"/>
            </a:xfrm>
            <a:prstGeom prst="rect">
              <a:avLst/>
            </a:prstGeom>
          </p:spPr>
        </p:pic>
        <p:sp>
          <p:nvSpPr>
            <p:cNvPr id="9" name="Rectangle 8"/>
            <p:cNvSpPr/>
            <p:nvPr userDrawn="1"/>
          </p:nvSpPr>
          <p:spPr>
            <a:xfrm>
              <a:off x="1088600" y="6053596"/>
              <a:ext cx="2500419" cy="307777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r>
                <a:rPr lang="en-US" sz="1400" b="1" dirty="0">
                  <a:ln w="10160">
                    <a:noFill/>
                    <a:prstDash val="solid"/>
                  </a:ln>
                  <a:solidFill>
                    <a:schemeClr val="bg1">
                      <a:lumMod val="75000"/>
                    </a:schemeClr>
                  </a:solidFill>
                  <a:latin typeface="Segoe UI Light" panose="020B0502040204020203" pitchFamily="34" charset="0"/>
                  <a:ea typeface="Kailasa" charset="0"/>
                  <a:cs typeface="Segoe UI Light" panose="020B0502040204020203" pitchFamily="34" charset="0"/>
                </a:rPr>
                <a:t>PowerShell Conference </a:t>
              </a:r>
            </a:p>
          </p:txBody>
        </p:sp>
        <p:sp>
          <p:nvSpPr>
            <p:cNvPr id="10" name="Rectangle 9"/>
            <p:cNvSpPr/>
            <p:nvPr userDrawn="1"/>
          </p:nvSpPr>
          <p:spPr>
            <a:xfrm>
              <a:off x="1088600" y="6207484"/>
              <a:ext cx="1888814" cy="307777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r>
                <a:rPr lang="en-US" sz="1400" b="1" dirty="0">
                  <a:ln w="10160">
                    <a:noFill/>
                    <a:prstDash val="solid"/>
                  </a:ln>
                  <a:solidFill>
                    <a:schemeClr val="bg1">
                      <a:lumMod val="75000"/>
                    </a:schemeClr>
                  </a:solidFill>
                  <a:latin typeface="Segoe UI Light" panose="020B0502040204020203" pitchFamily="34" charset="0"/>
                  <a:ea typeface="Kailasa" charset="0"/>
                  <a:cs typeface="Segoe UI Light" panose="020B0502040204020203" pitchFamily="34" charset="0"/>
                </a:rPr>
                <a:t>Singapore 2016</a:t>
              </a:r>
            </a:p>
          </p:txBody>
        </p:sp>
      </p:grpSp>
      <p:pic>
        <p:nvPicPr>
          <p:cNvPr id="8" name="Picture 7" descr="Picture1.png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7258050" y="19050"/>
            <a:ext cx="4890186" cy="489018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 userDrawn="1"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 userDrawn="1">
            <p:ph idx="1" hasCustomPrompt="1"/>
          </p:nvPr>
        </p:nvSpPr>
        <p:spPr/>
        <p:txBody>
          <a:bodyPr/>
          <a:lstStyle>
            <a:lvl1pPr marL="0" indent="0">
              <a:buFontTx/>
              <a:buNone/>
              <a:defRPr>
                <a:latin typeface="Consolas" panose="020B0609020204030204" pitchFamily="49" charset="0"/>
              </a:defRPr>
            </a:lvl1pPr>
            <a:lvl2pPr marL="457200" indent="0">
              <a:buFontTx/>
              <a:buNone/>
              <a:defRPr>
                <a:latin typeface="Consolas" panose="020B0609020204030204" pitchFamily="49" charset="0"/>
              </a:defRPr>
            </a:lvl2pPr>
            <a:lvl3pPr marL="914400" indent="0">
              <a:buFontTx/>
              <a:buNone/>
              <a:defRPr>
                <a:latin typeface="Consolas" panose="020B0609020204030204" pitchFamily="49" charset="0"/>
              </a:defRPr>
            </a:lvl3pPr>
            <a:lvl4pPr marL="1371600" indent="0">
              <a:buFontTx/>
              <a:buNone/>
              <a:defRPr>
                <a:latin typeface="Consolas" panose="020B0609020204030204" pitchFamily="49" charset="0"/>
              </a:defRPr>
            </a:lvl4pPr>
            <a:lvl5pPr marL="1828800" indent="0">
              <a:buFontTx/>
              <a:buNone/>
              <a:defRPr>
                <a:latin typeface="Consolas" panose="020B0609020204030204" pitchFamily="49" charset="0"/>
              </a:defRPr>
            </a:lvl5pPr>
          </a:lstStyle>
          <a:p>
            <a:pPr lvl="0"/>
            <a:r>
              <a:rPr lang="en-US" dirty="0"/>
              <a:t>{</a:t>
            </a:r>
          </a:p>
          <a:p>
            <a:pPr lvl="0"/>
            <a:r>
              <a:rPr lang="en-US" dirty="0"/>
              <a:t>	here is my code </a:t>
            </a:r>
          </a:p>
          <a:p>
            <a:pPr lvl="0"/>
            <a:r>
              <a:rPr lang="en-US" dirty="0"/>
              <a:t>}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5659586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/>
          <p:cNvGrpSpPr/>
          <p:nvPr userDrawn="1"/>
        </p:nvGrpSpPr>
        <p:grpSpPr>
          <a:xfrm>
            <a:off x="0" y="5757143"/>
            <a:ext cx="3589019" cy="1100857"/>
            <a:chOff x="0" y="5757143"/>
            <a:chExt cx="3589019" cy="1100857"/>
          </a:xfrm>
        </p:grpSpPr>
        <p:pic>
          <p:nvPicPr>
            <p:cNvPr id="14" name="Picture 13"/>
            <p:cNvPicPr>
              <a:picLocks noChangeAspect="1"/>
            </p:cNvPicPr>
            <p:nvPr userDrawn="1"/>
          </p:nvPicPr>
          <p:blipFill>
            <a:blip r:embed="rId2" cstate="print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757143"/>
              <a:ext cx="1153398" cy="1100857"/>
            </a:xfrm>
            <a:prstGeom prst="rect">
              <a:avLst/>
            </a:prstGeom>
          </p:spPr>
        </p:pic>
        <p:sp>
          <p:nvSpPr>
            <p:cNvPr id="15" name="Rectangle 14"/>
            <p:cNvSpPr/>
            <p:nvPr userDrawn="1"/>
          </p:nvSpPr>
          <p:spPr>
            <a:xfrm>
              <a:off x="1088600" y="6053596"/>
              <a:ext cx="2500419" cy="307777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r>
                <a:rPr lang="en-US" sz="1400" b="1" dirty="0">
                  <a:ln w="10160">
                    <a:noFill/>
                    <a:prstDash val="solid"/>
                  </a:ln>
                  <a:solidFill>
                    <a:schemeClr val="bg1">
                      <a:lumMod val="75000"/>
                    </a:schemeClr>
                  </a:solidFill>
                  <a:latin typeface="Segoe UI Light" panose="020B0502040204020203" pitchFamily="34" charset="0"/>
                  <a:ea typeface="Kailasa" charset="0"/>
                  <a:cs typeface="Segoe UI Light" panose="020B0502040204020203" pitchFamily="34" charset="0"/>
                </a:rPr>
                <a:t>PowerShell Conference </a:t>
              </a:r>
            </a:p>
          </p:txBody>
        </p:sp>
        <p:sp>
          <p:nvSpPr>
            <p:cNvPr id="16" name="Rectangle 15"/>
            <p:cNvSpPr/>
            <p:nvPr userDrawn="1"/>
          </p:nvSpPr>
          <p:spPr>
            <a:xfrm>
              <a:off x="1088600" y="6207484"/>
              <a:ext cx="1888814" cy="307777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r>
                <a:rPr lang="en-US" sz="1400" b="1" dirty="0">
                  <a:ln w="10160">
                    <a:noFill/>
                    <a:prstDash val="solid"/>
                  </a:ln>
                  <a:solidFill>
                    <a:schemeClr val="bg1">
                      <a:lumMod val="75000"/>
                    </a:schemeClr>
                  </a:solidFill>
                  <a:latin typeface="Segoe UI Light" panose="020B0502040204020203" pitchFamily="34" charset="0"/>
                  <a:ea typeface="Kailasa" charset="0"/>
                  <a:cs typeface="Segoe UI Light" panose="020B0502040204020203" pitchFamily="34" charset="0"/>
                </a:rPr>
                <a:t>Singapore 2016</a:t>
              </a:r>
            </a:p>
          </p:txBody>
        </p:sp>
      </p:grpSp>
      <p:pic>
        <p:nvPicPr>
          <p:cNvPr id="8" name="Picture 7" descr="Picture1.png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7258050" y="19050"/>
            <a:ext cx="4890186" cy="489018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9488756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Group 14"/>
          <p:cNvGrpSpPr/>
          <p:nvPr userDrawn="1"/>
        </p:nvGrpSpPr>
        <p:grpSpPr>
          <a:xfrm>
            <a:off x="0" y="5757143"/>
            <a:ext cx="3589019" cy="1100857"/>
            <a:chOff x="0" y="5757143"/>
            <a:chExt cx="3589019" cy="1100857"/>
          </a:xfrm>
        </p:grpSpPr>
        <p:pic>
          <p:nvPicPr>
            <p:cNvPr id="16" name="Picture 15"/>
            <p:cNvPicPr>
              <a:picLocks noChangeAspect="1"/>
            </p:cNvPicPr>
            <p:nvPr userDrawn="1"/>
          </p:nvPicPr>
          <p:blipFill>
            <a:blip r:embed="rId2" cstate="print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757143"/>
              <a:ext cx="1153398" cy="1100857"/>
            </a:xfrm>
            <a:prstGeom prst="rect">
              <a:avLst/>
            </a:prstGeom>
          </p:spPr>
        </p:pic>
        <p:sp>
          <p:nvSpPr>
            <p:cNvPr id="17" name="Rectangle 16"/>
            <p:cNvSpPr/>
            <p:nvPr userDrawn="1"/>
          </p:nvSpPr>
          <p:spPr>
            <a:xfrm>
              <a:off x="1088600" y="6053596"/>
              <a:ext cx="2500419" cy="307777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r>
                <a:rPr lang="en-US" sz="1400" b="1" dirty="0">
                  <a:ln w="10160">
                    <a:noFill/>
                    <a:prstDash val="solid"/>
                  </a:ln>
                  <a:solidFill>
                    <a:schemeClr val="bg1">
                      <a:lumMod val="75000"/>
                    </a:schemeClr>
                  </a:solidFill>
                  <a:latin typeface="Segoe UI Light" panose="020B0502040204020203" pitchFamily="34" charset="0"/>
                  <a:ea typeface="Kailasa" charset="0"/>
                  <a:cs typeface="Segoe UI Light" panose="020B0502040204020203" pitchFamily="34" charset="0"/>
                </a:rPr>
                <a:t>PowerShell Conference </a:t>
              </a:r>
            </a:p>
          </p:txBody>
        </p:sp>
        <p:sp>
          <p:nvSpPr>
            <p:cNvPr id="18" name="Rectangle 17"/>
            <p:cNvSpPr/>
            <p:nvPr userDrawn="1"/>
          </p:nvSpPr>
          <p:spPr>
            <a:xfrm>
              <a:off x="1088600" y="6207484"/>
              <a:ext cx="1888814" cy="307777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r>
                <a:rPr lang="en-US" sz="1400" b="1" dirty="0">
                  <a:ln w="10160">
                    <a:noFill/>
                    <a:prstDash val="solid"/>
                  </a:ln>
                  <a:solidFill>
                    <a:schemeClr val="bg1">
                      <a:lumMod val="75000"/>
                    </a:schemeClr>
                  </a:solidFill>
                  <a:latin typeface="Segoe UI Light" panose="020B0502040204020203" pitchFamily="34" charset="0"/>
                  <a:ea typeface="Kailasa" charset="0"/>
                  <a:cs typeface="Segoe UI Light" panose="020B0502040204020203" pitchFamily="34" charset="0"/>
                </a:rPr>
                <a:t>Singapore 2016</a:t>
              </a:r>
            </a:p>
          </p:txBody>
        </p:sp>
      </p:grpSp>
      <p:pic>
        <p:nvPicPr>
          <p:cNvPr id="10" name="Picture 9" descr="Picture1.png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7258050" y="19050"/>
            <a:ext cx="4890186" cy="489018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6853792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/>
          <p:cNvGrpSpPr/>
          <p:nvPr userDrawn="1"/>
        </p:nvGrpSpPr>
        <p:grpSpPr>
          <a:xfrm>
            <a:off x="0" y="5757143"/>
            <a:ext cx="3589019" cy="1100857"/>
            <a:chOff x="0" y="5757143"/>
            <a:chExt cx="3589019" cy="1100857"/>
          </a:xfrm>
        </p:grpSpPr>
        <p:pic>
          <p:nvPicPr>
            <p:cNvPr id="12" name="Picture 11"/>
            <p:cNvPicPr>
              <a:picLocks noChangeAspect="1"/>
            </p:cNvPicPr>
            <p:nvPr userDrawn="1"/>
          </p:nvPicPr>
          <p:blipFill>
            <a:blip r:embed="rId2" cstate="print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757143"/>
              <a:ext cx="1153398" cy="1100857"/>
            </a:xfrm>
            <a:prstGeom prst="rect">
              <a:avLst/>
            </a:prstGeom>
          </p:spPr>
        </p:pic>
        <p:sp>
          <p:nvSpPr>
            <p:cNvPr id="13" name="Rectangle 12"/>
            <p:cNvSpPr/>
            <p:nvPr userDrawn="1"/>
          </p:nvSpPr>
          <p:spPr>
            <a:xfrm>
              <a:off x="1088600" y="6053596"/>
              <a:ext cx="2500419" cy="307777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r>
                <a:rPr lang="en-US" sz="1400" b="1" dirty="0">
                  <a:ln w="10160">
                    <a:noFill/>
                    <a:prstDash val="solid"/>
                  </a:ln>
                  <a:solidFill>
                    <a:schemeClr val="bg1">
                      <a:lumMod val="75000"/>
                    </a:schemeClr>
                  </a:solidFill>
                  <a:latin typeface="Segoe UI Light" panose="020B0502040204020203" pitchFamily="34" charset="0"/>
                  <a:ea typeface="Kailasa" charset="0"/>
                  <a:cs typeface="Segoe UI Light" panose="020B0502040204020203" pitchFamily="34" charset="0"/>
                </a:rPr>
                <a:t>PowerShell Conference </a:t>
              </a:r>
            </a:p>
          </p:txBody>
        </p:sp>
        <p:sp>
          <p:nvSpPr>
            <p:cNvPr id="14" name="Rectangle 13"/>
            <p:cNvSpPr/>
            <p:nvPr userDrawn="1"/>
          </p:nvSpPr>
          <p:spPr>
            <a:xfrm>
              <a:off x="1088600" y="6207484"/>
              <a:ext cx="1888814" cy="307777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r>
                <a:rPr lang="en-US" sz="1400" b="1" dirty="0">
                  <a:ln w="10160">
                    <a:noFill/>
                    <a:prstDash val="solid"/>
                  </a:ln>
                  <a:solidFill>
                    <a:schemeClr val="bg1">
                      <a:lumMod val="75000"/>
                    </a:schemeClr>
                  </a:solidFill>
                  <a:latin typeface="Segoe UI Light" panose="020B0502040204020203" pitchFamily="34" charset="0"/>
                  <a:ea typeface="Kailasa" charset="0"/>
                  <a:cs typeface="Segoe UI Light" panose="020B0502040204020203" pitchFamily="34" charset="0"/>
                </a:rPr>
                <a:t>Singapore 2016</a:t>
              </a:r>
            </a:p>
          </p:txBody>
        </p:sp>
      </p:grpSp>
      <p:pic>
        <p:nvPicPr>
          <p:cNvPr id="6" name="Picture 5" descr="Picture1.png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7258050" y="19050"/>
            <a:ext cx="4890186" cy="489018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97365447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/>
          <p:cNvGrpSpPr/>
          <p:nvPr userDrawn="1"/>
        </p:nvGrpSpPr>
        <p:grpSpPr>
          <a:xfrm>
            <a:off x="0" y="5757143"/>
            <a:ext cx="3589019" cy="1100857"/>
            <a:chOff x="0" y="5757143"/>
            <a:chExt cx="3589019" cy="1100857"/>
          </a:xfrm>
        </p:grpSpPr>
        <p:pic>
          <p:nvPicPr>
            <p:cNvPr id="14" name="Picture 13"/>
            <p:cNvPicPr>
              <a:picLocks noChangeAspect="1"/>
            </p:cNvPicPr>
            <p:nvPr userDrawn="1"/>
          </p:nvPicPr>
          <p:blipFill>
            <a:blip r:embed="rId2" cstate="print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757143"/>
              <a:ext cx="1153398" cy="1100857"/>
            </a:xfrm>
            <a:prstGeom prst="rect">
              <a:avLst/>
            </a:prstGeom>
          </p:spPr>
        </p:pic>
        <p:sp>
          <p:nvSpPr>
            <p:cNvPr id="15" name="Rectangle 14"/>
            <p:cNvSpPr/>
            <p:nvPr userDrawn="1"/>
          </p:nvSpPr>
          <p:spPr>
            <a:xfrm>
              <a:off x="1088600" y="6053596"/>
              <a:ext cx="2500419" cy="307777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r>
                <a:rPr lang="en-US" sz="1400" b="1" dirty="0">
                  <a:ln w="10160">
                    <a:noFill/>
                    <a:prstDash val="solid"/>
                  </a:ln>
                  <a:solidFill>
                    <a:schemeClr val="bg1">
                      <a:lumMod val="75000"/>
                    </a:schemeClr>
                  </a:solidFill>
                  <a:latin typeface="Segoe UI Light" panose="020B0502040204020203" pitchFamily="34" charset="0"/>
                  <a:ea typeface="Kailasa" charset="0"/>
                  <a:cs typeface="Segoe UI Light" panose="020B0502040204020203" pitchFamily="34" charset="0"/>
                </a:rPr>
                <a:t>PowerShell Conference </a:t>
              </a:r>
            </a:p>
          </p:txBody>
        </p:sp>
        <p:sp>
          <p:nvSpPr>
            <p:cNvPr id="16" name="Rectangle 15"/>
            <p:cNvSpPr/>
            <p:nvPr userDrawn="1"/>
          </p:nvSpPr>
          <p:spPr>
            <a:xfrm>
              <a:off x="1088600" y="6207484"/>
              <a:ext cx="1888814" cy="307777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r>
                <a:rPr lang="en-US" sz="1400" b="1" dirty="0">
                  <a:ln w="10160">
                    <a:noFill/>
                    <a:prstDash val="solid"/>
                  </a:ln>
                  <a:solidFill>
                    <a:schemeClr val="bg1">
                      <a:lumMod val="75000"/>
                    </a:schemeClr>
                  </a:solidFill>
                  <a:latin typeface="Segoe UI Light" panose="020B0502040204020203" pitchFamily="34" charset="0"/>
                  <a:ea typeface="Kailasa" charset="0"/>
                  <a:cs typeface="Segoe UI Light" panose="020B0502040204020203" pitchFamily="34" charset="0"/>
                </a:rPr>
                <a:t>Singapore 2016</a:t>
              </a:r>
            </a:p>
          </p:txBody>
        </p:sp>
      </p:grpSp>
      <p:pic>
        <p:nvPicPr>
          <p:cNvPr id="8" name="Picture 7" descr="Picture1.png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7258050" y="19050"/>
            <a:ext cx="4890186" cy="489018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6605989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497" r="1120" b="11807"/>
          <a:stretch/>
        </p:blipFill>
        <p:spPr>
          <a:xfrm>
            <a:off x="-1" y="1"/>
            <a:ext cx="12192001" cy="5731933"/>
          </a:xfrm>
          <a:prstGeom prst="rect">
            <a:avLst/>
          </a:prstGeom>
        </p:spPr>
      </p:pic>
      <p:pic>
        <p:nvPicPr>
          <p:cNvPr id="13" name="Picture 12" descr="Picture1.png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7277100" y="19050"/>
            <a:ext cx="4890186" cy="4890186"/>
          </a:xfrm>
          <a:prstGeom prst="rect">
            <a:avLst/>
          </a:prstGeom>
          <a:noFill/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3326175" y="6134867"/>
            <a:ext cx="1503542" cy="320199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23043" y="5888763"/>
            <a:ext cx="1262318" cy="785442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0417" y="5731934"/>
            <a:ext cx="1126067" cy="1126067"/>
          </a:xfrm>
          <a:prstGeom prst="rect">
            <a:avLst/>
          </a:prstGeom>
        </p:spPr>
      </p:pic>
      <p:sp>
        <p:nvSpPr>
          <p:cNvPr id="14" name="Rectangle 13"/>
          <p:cNvSpPr/>
          <p:nvPr userDrawn="1"/>
        </p:nvSpPr>
        <p:spPr>
          <a:xfrm>
            <a:off x="267855" y="1137556"/>
            <a:ext cx="10566400" cy="4441208"/>
          </a:xfrm>
          <a:prstGeom prst="rect">
            <a:avLst/>
          </a:prstGeom>
          <a:solidFill>
            <a:schemeClr val="dk1">
              <a:alpha val="56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98125" y="1288612"/>
            <a:ext cx="10297583" cy="2387600"/>
          </a:xfrm>
        </p:spPr>
        <p:txBody>
          <a:bodyPr anchor="b">
            <a:normAutofit/>
          </a:bodyPr>
          <a:lstStyle>
            <a:lvl1pPr algn="l">
              <a:defRPr sz="6000" baseline="0">
                <a:solidFill>
                  <a:schemeClr val="bg1"/>
                </a:solidFill>
                <a:latin typeface="+mj-lt"/>
              </a:defRPr>
            </a:lvl1pPr>
          </a:lstStyle>
          <a:p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8125" y="3768287"/>
            <a:ext cx="10297583" cy="1655762"/>
          </a:xfrm>
        </p:spPr>
        <p:txBody>
          <a:bodyPr/>
          <a:lstStyle>
            <a:lvl1pPr marL="0" indent="0" algn="l">
              <a:buNone/>
              <a:defRPr sz="28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endParaRPr lang="en-GB" dirty="0"/>
          </a:p>
        </p:txBody>
      </p:sp>
      <p:sp>
        <p:nvSpPr>
          <p:cNvPr id="16" name="Rectangle 15"/>
          <p:cNvSpPr/>
          <p:nvPr userDrawn="1"/>
        </p:nvSpPr>
        <p:spPr>
          <a:xfrm>
            <a:off x="267855" y="362459"/>
            <a:ext cx="4419238" cy="52322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en-US" sz="2800" b="1" dirty="0">
                <a:ln w="10160">
                  <a:noFill/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ea typeface="Kailasa" charset="0"/>
                <a:cs typeface="Kailasa" charset="0"/>
              </a:rPr>
              <a:t>PowerShell Conference Asia</a:t>
            </a:r>
          </a:p>
        </p:txBody>
      </p:sp>
      <p:pic>
        <p:nvPicPr>
          <p:cNvPr id="17" name="Picture 16"/>
          <p:cNvPicPr>
            <a:picLocks noChangeAspect="1"/>
          </p:cNvPicPr>
          <p:nvPr userDrawn="1"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49105" y="6024967"/>
            <a:ext cx="1254549" cy="5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0781849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with bra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Group 13"/>
          <p:cNvGrpSpPr/>
          <p:nvPr userDrawn="1"/>
        </p:nvGrpSpPr>
        <p:grpSpPr>
          <a:xfrm>
            <a:off x="0" y="5757143"/>
            <a:ext cx="3589019" cy="1100857"/>
            <a:chOff x="0" y="5757143"/>
            <a:chExt cx="3589019" cy="1100857"/>
          </a:xfrm>
        </p:grpSpPr>
        <p:pic>
          <p:nvPicPr>
            <p:cNvPr id="15" name="Picture 14"/>
            <p:cNvPicPr>
              <a:picLocks noChangeAspect="1"/>
            </p:cNvPicPr>
            <p:nvPr userDrawn="1"/>
          </p:nvPicPr>
          <p:blipFill>
            <a:blip r:embed="rId2" cstate="print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757143"/>
              <a:ext cx="1153398" cy="1100857"/>
            </a:xfrm>
            <a:prstGeom prst="rect">
              <a:avLst/>
            </a:prstGeom>
          </p:spPr>
        </p:pic>
        <p:sp>
          <p:nvSpPr>
            <p:cNvPr id="16" name="Rectangle 15"/>
            <p:cNvSpPr/>
            <p:nvPr userDrawn="1"/>
          </p:nvSpPr>
          <p:spPr>
            <a:xfrm>
              <a:off x="1088600" y="6053596"/>
              <a:ext cx="2500419" cy="307777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r>
                <a:rPr lang="en-US" sz="1400" b="1" dirty="0">
                  <a:ln w="10160">
                    <a:noFill/>
                    <a:prstDash val="solid"/>
                  </a:ln>
                  <a:solidFill>
                    <a:schemeClr val="bg1">
                      <a:lumMod val="75000"/>
                    </a:schemeClr>
                  </a:solidFill>
                  <a:latin typeface="Segoe UI Light" panose="020B0502040204020203" pitchFamily="34" charset="0"/>
                  <a:ea typeface="Kailasa" charset="0"/>
                  <a:cs typeface="Segoe UI Light" panose="020B0502040204020203" pitchFamily="34" charset="0"/>
                </a:rPr>
                <a:t>PowerShell Conference </a:t>
              </a:r>
            </a:p>
          </p:txBody>
        </p:sp>
        <p:sp>
          <p:nvSpPr>
            <p:cNvPr id="17" name="Rectangle 16"/>
            <p:cNvSpPr/>
            <p:nvPr userDrawn="1"/>
          </p:nvSpPr>
          <p:spPr>
            <a:xfrm>
              <a:off x="1088600" y="6207484"/>
              <a:ext cx="1888814" cy="307777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r>
                <a:rPr lang="en-US" sz="1400" b="1" dirty="0">
                  <a:ln w="10160">
                    <a:noFill/>
                    <a:prstDash val="solid"/>
                  </a:ln>
                  <a:solidFill>
                    <a:schemeClr val="bg1">
                      <a:lumMod val="75000"/>
                    </a:schemeClr>
                  </a:solidFill>
                  <a:latin typeface="Segoe UI Light" panose="020B0502040204020203" pitchFamily="34" charset="0"/>
                  <a:ea typeface="Kailasa" charset="0"/>
                  <a:cs typeface="Segoe UI Light" panose="020B0502040204020203" pitchFamily="34" charset="0"/>
                </a:rPr>
                <a:t>Singapore 2016</a:t>
              </a:r>
            </a:p>
          </p:txBody>
        </p:sp>
      </p:grpSp>
      <p:pic>
        <p:nvPicPr>
          <p:cNvPr id="18" name="Picture 17" descr="Picture1.png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7258050" y="19050"/>
            <a:ext cx="4890186" cy="48901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0855239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3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Group 13"/>
          <p:cNvGrpSpPr/>
          <p:nvPr userDrawn="1"/>
        </p:nvGrpSpPr>
        <p:grpSpPr>
          <a:xfrm>
            <a:off x="1088600" y="6053596"/>
            <a:ext cx="2500419" cy="461665"/>
            <a:chOff x="1088600" y="6053596"/>
            <a:chExt cx="2500419" cy="461665"/>
          </a:xfrm>
        </p:grpSpPr>
        <p:sp>
          <p:nvSpPr>
            <p:cNvPr id="16" name="Rectangle 15"/>
            <p:cNvSpPr/>
            <p:nvPr userDrawn="1"/>
          </p:nvSpPr>
          <p:spPr>
            <a:xfrm>
              <a:off x="1088600" y="6053596"/>
              <a:ext cx="2500419" cy="307777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r>
                <a:rPr lang="en-US" sz="1400" b="1" dirty="0">
                  <a:ln w="10160">
                    <a:noFill/>
                    <a:prstDash val="solid"/>
                  </a:ln>
                  <a:solidFill>
                    <a:schemeClr val="bg1"/>
                  </a:solidFill>
                  <a:latin typeface="Segoe UI Light" panose="020B0502040204020203" pitchFamily="34" charset="0"/>
                  <a:ea typeface="Kailasa" charset="0"/>
                  <a:cs typeface="Segoe UI Light" panose="020B0502040204020203" pitchFamily="34" charset="0"/>
                </a:rPr>
                <a:t>PowerShell Conference </a:t>
              </a:r>
            </a:p>
          </p:txBody>
        </p:sp>
        <p:sp>
          <p:nvSpPr>
            <p:cNvPr id="17" name="Rectangle 16"/>
            <p:cNvSpPr/>
            <p:nvPr userDrawn="1"/>
          </p:nvSpPr>
          <p:spPr>
            <a:xfrm>
              <a:off x="1088600" y="6207484"/>
              <a:ext cx="1888814" cy="307777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r>
                <a:rPr lang="en-US" sz="1400" b="1" dirty="0">
                  <a:ln w="10160">
                    <a:noFill/>
                    <a:prstDash val="solid"/>
                  </a:ln>
                  <a:solidFill>
                    <a:schemeClr val="bg1"/>
                  </a:solidFill>
                  <a:latin typeface="Segoe UI Light" panose="020B0502040204020203" pitchFamily="34" charset="0"/>
                  <a:ea typeface="Kailasa" charset="0"/>
                  <a:cs typeface="Segoe UI Light" panose="020B0502040204020203" pitchFamily="34" charset="0"/>
                </a:rPr>
                <a:t>Singapore 2016</a:t>
              </a:r>
            </a:p>
          </p:txBody>
        </p:sp>
      </p:grpSp>
      <p:pic>
        <p:nvPicPr>
          <p:cNvPr id="18" name="Picture 17" descr="Picture1.pn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258050" y="19050"/>
            <a:ext cx="4890186" cy="4890186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biLevel thresh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757142"/>
            <a:ext cx="1153398" cy="11008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4745436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otally 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50129397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Surve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929358" y="6153681"/>
            <a:ext cx="1503542" cy="320199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38754" y="5858320"/>
            <a:ext cx="1262318" cy="785442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17336" y="5731933"/>
            <a:ext cx="1126067" cy="1126067"/>
          </a:xfrm>
          <a:prstGeom prst="rect">
            <a:avLst/>
          </a:prstGeom>
        </p:spPr>
      </p:pic>
      <p:grpSp>
        <p:nvGrpSpPr>
          <p:cNvPr id="7" name="Group 6"/>
          <p:cNvGrpSpPr/>
          <p:nvPr userDrawn="1"/>
        </p:nvGrpSpPr>
        <p:grpSpPr>
          <a:xfrm>
            <a:off x="0" y="5757143"/>
            <a:ext cx="3589019" cy="1100857"/>
            <a:chOff x="0" y="5757143"/>
            <a:chExt cx="3589019" cy="1100857"/>
          </a:xfrm>
        </p:grpSpPr>
        <p:pic>
          <p:nvPicPr>
            <p:cNvPr id="8" name="Picture 7"/>
            <p:cNvPicPr>
              <a:picLocks noChangeAspect="1"/>
            </p:cNvPicPr>
            <p:nvPr userDrawn="1"/>
          </p:nvPicPr>
          <p:blipFill>
            <a:blip r:embed="rId5" cstate="print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757143"/>
              <a:ext cx="1153398" cy="1100857"/>
            </a:xfrm>
            <a:prstGeom prst="rect">
              <a:avLst/>
            </a:prstGeom>
          </p:spPr>
        </p:pic>
        <p:sp>
          <p:nvSpPr>
            <p:cNvPr id="9" name="Rectangle 8"/>
            <p:cNvSpPr/>
            <p:nvPr userDrawn="1"/>
          </p:nvSpPr>
          <p:spPr>
            <a:xfrm>
              <a:off x="1088600" y="6053596"/>
              <a:ext cx="2500419" cy="307777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r>
                <a:rPr lang="en-US" sz="1400" b="1" dirty="0">
                  <a:ln w="10160">
                    <a:noFill/>
                    <a:prstDash val="solid"/>
                  </a:ln>
                  <a:solidFill>
                    <a:schemeClr val="bg1">
                      <a:lumMod val="75000"/>
                    </a:schemeClr>
                  </a:solidFill>
                  <a:latin typeface="Segoe UI Light" panose="020B0502040204020203" pitchFamily="34" charset="0"/>
                  <a:ea typeface="Kailasa" charset="0"/>
                  <a:cs typeface="Segoe UI Light" panose="020B0502040204020203" pitchFamily="34" charset="0"/>
                </a:rPr>
                <a:t>PowerShell Conference </a:t>
              </a:r>
            </a:p>
          </p:txBody>
        </p:sp>
        <p:sp>
          <p:nvSpPr>
            <p:cNvPr id="10" name="Rectangle 9"/>
            <p:cNvSpPr/>
            <p:nvPr userDrawn="1"/>
          </p:nvSpPr>
          <p:spPr>
            <a:xfrm>
              <a:off x="1088600" y="6207484"/>
              <a:ext cx="1888814" cy="307777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r>
                <a:rPr lang="en-US" sz="1400" b="1" dirty="0">
                  <a:ln w="10160">
                    <a:noFill/>
                    <a:prstDash val="solid"/>
                  </a:ln>
                  <a:solidFill>
                    <a:schemeClr val="bg1">
                      <a:lumMod val="75000"/>
                    </a:schemeClr>
                  </a:solidFill>
                  <a:latin typeface="Segoe UI Light" panose="020B0502040204020203" pitchFamily="34" charset="0"/>
                  <a:ea typeface="Kailasa" charset="0"/>
                  <a:cs typeface="Segoe UI Light" panose="020B0502040204020203" pitchFamily="34" charset="0"/>
                </a:rPr>
                <a:t>Singapore 2016</a:t>
              </a:r>
            </a:p>
          </p:txBody>
        </p:sp>
      </p:grpSp>
      <p:pic>
        <p:nvPicPr>
          <p:cNvPr id="11" name="Picture 10" descr="Picture1.png"/>
          <p:cNvPicPr>
            <a:picLocks noChangeAspect="1"/>
          </p:cNvPicPr>
          <p:nvPr userDrawn="1"/>
        </p:nvPicPr>
        <p:blipFill>
          <a:blip r:embed="rId6"/>
          <a:stretch>
            <a:fillRect/>
          </a:stretch>
        </p:blipFill>
        <p:spPr>
          <a:xfrm>
            <a:off x="7258050" y="19050"/>
            <a:ext cx="4890186" cy="4890186"/>
          </a:xfrm>
          <a:prstGeom prst="rect">
            <a:avLst/>
          </a:prstGeom>
        </p:spPr>
      </p:pic>
      <p:sp>
        <p:nvSpPr>
          <p:cNvPr id="12" name="TextBox 11"/>
          <p:cNvSpPr txBox="1"/>
          <p:nvPr userDrawn="1"/>
        </p:nvSpPr>
        <p:spPr>
          <a:xfrm>
            <a:off x="576699" y="597334"/>
            <a:ext cx="10747829" cy="46474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b="1" dirty="0">
                <a:latin typeface="Segoe UI" panose="020B0502040204020203" pitchFamily="34" charset="0"/>
                <a:cs typeface="Segoe UI" panose="020B0502040204020203" pitchFamily="34" charset="0"/>
              </a:rPr>
              <a:t>Don’t Forget!</a:t>
            </a:r>
            <a:br>
              <a:rPr lang="en-GB" sz="3200" b="1" dirty="0">
                <a:latin typeface="Segoe UI" panose="020B0502040204020203" pitchFamily="34" charset="0"/>
                <a:cs typeface="Segoe UI" panose="020B0502040204020203" pitchFamily="34" charset="0"/>
              </a:rPr>
            </a:br>
            <a:endParaRPr lang="en-GB" sz="3200" b="1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400" dirty="0">
                <a:latin typeface="Segoe UI" panose="020B0502040204020203" pitchFamily="34" charset="0"/>
                <a:cs typeface="Segoe UI" panose="020B0502040204020203" pitchFamily="34" charset="0"/>
              </a:rPr>
              <a:t>Fill in your survey – it’s how we do better!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400" dirty="0">
                <a:latin typeface="Segoe UI" panose="020B0502040204020203" pitchFamily="34" charset="0"/>
                <a:cs typeface="Segoe UI" panose="020B0502040204020203" pitchFamily="34" charset="0"/>
              </a:rPr>
              <a:t>Don’t lose your badge! You need it for the Social Events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400" dirty="0">
                <a:latin typeface="Segoe UI" panose="020B0502040204020203" pitchFamily="34" charset="0"/>
                <a:cs typeface="Segoe UI" panose="020B0502040204020203" pitchFamily="34" charset="0"/>
              </a:rPr>
              <a:t>Grab the Speakers for a chat – they all have time for you!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400" dirty="0">
                <a:latin typeface="Segoe UI" panose="020B0502040204020203" pitchFamily="34" charset="0"/>
                <a:cs typeface="Segoe UI" panose="020B0502040204020203" pitchFamily="34" charset="0"/>
              </a:rPr>
              <a:t>Let everyone know what they are missing on Social Media</a:t>
            </a:r>
          </a:p>
          <a:p>
            <a:r>
              <a:rPr lang="en-GB" sz="2400" dirty="0">
                <a:solidFill>
                  <a:schemeClr val="tx2">
                    <a:lumMod val="60000"/>
                    <a:lumOff val="4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	</a:t>
            </a:r>
            <a:r>
              <a:rPr lang="en-GB" sz="2400" dirty="0">
                <a:solidFill>
                  <a:schemeClr val="tx1">
                    <a:lumMod val="95000"/>
                    <a:lumOff val="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#PowerShell</a:t>
            </a:r>
          </a:p>
          <a:p>
            <a:r>
              <a:rPr lang="en-GB" sz="2400" dirty="0">
                <a:solidFill>
                  <a:schemeClr val="tx1">
                    <a:lumMod val="95000"/>
                    <a:lumOff val="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	#PSConfAsia</a:t>
            </a:r>
          </a:p>
          <a:p>
            <a:endParaRPr lang="en-GB" sz="2400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r>
              <a:rPr lang="en-GB" sz="2400" dirty="0">
                <a:latin typeface="Segoe UI" panose="020B0502040204020203" pitchFamily="34" charset="0"/>
                <a:cs typeface="Segoe UI" panose="020B0502040204020203" pitchFamily="34" charset="0"/>
              </a:rPr>
              <a:t>	Tweets (preferably with Pictures) win Prizes!!!!</a:t>
            </a:r>
          </a:p>
          <a:p>
            <a:endParaRPr lang="en-GB" sz="2400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r>
              <a:rPr lang="en-GB" sz="1600" dirty="0">
                <a:latin typeface="Segoe UI" panose="020B0502040204020203" pitchFamily="34" charset="0"/>
                <a:cs typeface="Segoe UI" panose="020B0502040204020203" pitchFamily="34" charset="0"/>
              </a:rPr>
              <a:t>Photos of Marina Bay Credit: Sebastian Szumigalski</a:t>
            </a:r>
            <a:endParaRPr lang="en-SG" sz="16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08552" y="6038706"/>
            <a:ext cx="1254549" cy="5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28799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/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2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29515"/>
          <a:stretch/>
        </p:blipFill>
        <p:spPr>
          <a:xfrm>
            <a:off x="0" y="0"/>
            <a:ext cx="12192000" cy="5731933"/>
          </a:xfrm>
          <a:prstGeom prst="rect">
            <a:avLst/>
          </a:prstGeom>
        </p:spPr>
      </p:pic>
      <p:pic>
        <p:nvPicPr>
          <p:cNvPr id="13" name="Picture 12" descr="Picture1.png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7277100" y="19050"/>
            <a:ext cx="4890186" cy="4890186"/>
          </a:xfrm>
          <a:prstGeom prst="rect">
            <a:avLst/>
          </a:prstGeom>
          <a:noFill/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3326175" y="6134867"/>
            <a:ext cx="1503542" cy="320199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23043" y="5888763"/>
            <a:ext cx="1262318" cy="785442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0417" y="5731934"/>
            <a:ext cx="1126067" cy="1126067"/>
          </a:xfrm>
          <a:prstGeom prst="rect">
            <a:avLst/>
          </a:prstGeom>
        </p:spPr>
      </p:pic>
      <p:sp>
        <p:nvSpPr>
          <p:cNvPr id="14" name="Rectangle 13"/>
          <p:cNvSpPr/>
          <p:nvPr userDrawn="1"/>
        </p:nvSpPr>
        <p:spPr>
          <a:xfrm>
            <a:off x="267855" y="1137556"/>
            <a:ext cx="10566400" cy="4441208"/>
          </a:xfrm>
          <a:prstGeom prst="rect">
            <a:avLst/>
          </a:prstGeom>
          <a:solidFill>
            <a:schemeClr val="dk1">
              <a:alpha val="43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98125" y="1288612"/>
            <a:ext cx="10297583" cy="2387600"/>
          </a:xfrm>
        </p:spPr>
        <p:txBody>
          <a:bodyPr anchor="b">
            <a:normAutofit/>
          </a:bodyPr>
          <a:lstStyle>
            <a:lvl1pPr algn="l">
              <a:defRPr sz="6000" baseline="0">
                <a:solidFill>
                  <a:schemeClr val="bg1"/>
                </a:solidFill>
                <a:latin typeface="+mj-lt"/>
              </a:defRPr>
            </a:lvl1pPr>
          </a:lstStyle>
          <a:p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8125" y="3768287"/>
            <a:ext cx="10297583" cy="1655762"/>
          </a:xfrm>
        </p:spPr>
        <p:txBody>
          <a:bodyPr/>
          <a:lstStyle>
            <a:lvl1pPr marL="0" indent="0" algn="l">
              <a:buNone/>
              <a:defRPr sz="28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endParaRPr lang="en-GB" dirty="0"/>
          </a:p>
        </p:txBody>
      </p:sp>
      <p:sp>
        <p:nvSpPr>
          <p:cNvPr id="17" name="Rectangle 16"/>
          <p:cNvSpPr/>
          <p:nvPr userDrawn="1"/>
        </p:nvSpPr>
        <p:spPr>
          <a:xfrm>
            <a:off x="267855" y="362459"/>
            <a:ext cx="4419238" cy="52322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en-US" sz="2800" b="1" dirty="0">
                <a:ln w="10160">
                  <a:noFill/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ea typeface="Kailasa" charset="0"/>
                <a:cs typeface="Kailasa" charset="0"/>
              </a:rPr>
              <a:t>PowerShell Conference Asia</a:t>
            </a:r>
          </a:p>
        </p:txBody>
      </p:sp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49105" y="6024967"/>
            <a:ext cx="1254549" cy="5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91982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839" b="19676"/>
          <a:stretch/>
        </p:blipFill>
        <p:spPr>
          <a:xfrm>
            <a:off x="0" y="0"/>
            <a:ext cx="12192000" cy="5731933"/>
          </a:xfrm>
          <a:prstGeom prst="rect">
            <a:avLst/>
          </a:prstGeom>
        </p:spPr>
      </p:pic>
      <p:pic>
        <p:nvPicPr>
          <p:cNvPr id="13" name="Picture 12" descr="Picture1.png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7277100" y="19050"/>
            <a:ext cx="4890186" cy="4890186"/>
          </a:xfrm>
          <a:prstGeom prst="rect">
            <a:avLst/>
          </a:prstGeom>
          <a:noFill/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3326175" y="6134867"/>
            <a:ext cx="1503542" cy="320199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23043" y="5888763"/>
            <a:ext cx="1262318" cy="785442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0417" y="5731934"/>
            <a:ext cx="1126067" cy="1126067"/>
          </a:xfrm>
          <a:prstGeom prst="rect">
            <a:avLst/>
          </a:prstGeom>
        </p:spPr>
      </p:pic>
      <p:sp>
        <p:nvSpPr>
          <p:cNvPr id="14" name="Rectangle 13"/>
          <p:cNvSpPr/>
          <p:nvPr userDrawn="1"/>
        </p:nvSpPr>
        <p:spPr>
          <a:xfrm>
            <a:off x="267855" y="1137556"/>
            <a:ext cx="10566400" cy="4441208"/>
          </a:xfrm>
          <a:prstGeom prst="rect">
            <a:avLst/>
          </a:prstGeom>
          <a:solidFill>
            <a:schemeClr val="dk1">
              <a:alpha val="40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98125" y="1288612"/>
            <a:ext cx="10297583" cy="2387600"/>
          </a:xfrm>
        </p:spPr>
        <p:txBody>
          <a:bodyPr anchor="b">
            <a:normAutofit/>
          </a:bodyPr>
          <a:lstStyle>
            <a:lvl1pPr algn="l">
              <a:defRPr sz="6000" baseline="0">
                <a:solidFill>
                  <a:schemeClr val="bg1"/>
                </a:solidFill>
                <a:latin typeface="+mj-lt"/>
              </a:defRPr>
            </a:lvl1pPr>
          </a:lstStyle>
          <a:p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8125" y="3768287"/>
            <a:ext cx="10297583" cy="1655762"/>
          </a:xfrm>
        </p:spPr>
        <p:txBody>
          <a:bodyPr/>
          <a:lstStyle>
            <a:lvl1pPr marL="0" indent="0" algn="l">
              <a:buNone/>
              <a:defRPr sz="28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endParaRPr lang="en-GB" dirty="0"/>
          </a:p>
        </p:txBody>
      </p:sp>
      <p:sp>
        <p:nvSpPr>
          <p:cNvPr id="17" name="Rectangle 16"/>
          <p:cNvSpPr/>
          <p:nvPr userDrawn="1"/>
        </p:nvSpPr>
        <p:spPr>
          <a:xfrm>
            <a:off x="267855" y="362459"/>
            <a:ext cx="4419238" cy="52322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en-US" sz="2800" b="1" dirty="0">
                <a:ln w="10160">
                  <a:noFill/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ea typeface="Kailasa" charset="0"/>
                <a:cs typeface="Kailasa" charset="0"/>
              </a:rPr>
              <a:t>PowerShell Conference Asia</a:t>
            </a:r>
          </a:p>
        </p:txBody>
      </p:sp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49105" y="6024967"/>
            <a:ext cx="1254549" cy="5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3524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338" b="26176"/>
          <a:stretch/>
        </p:blipFill>
        <p:spPr>
          <a:xfrm>
            <a:off x="-1" y="-1"/>
            <a:ext cx="12192001" cy="5731934"/>
          </a:xfrm>
          <a:prstGeom prst="rect">
            <a:avLst/>
          </a:prstGeom>
        </p:spPr>
      </p:pic>
      <p:pic>
        <p:nvPicPr>
          <p:cNvPr id="13" name="Picture 12" descr="Picture1.png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7277100" y="19050"/>
            <a:ext cx="4890186" cy="4890186"/>
          </a:xfrm>
          <a:prstGeom prst="rect">
            <a:avLst/>
          </a:prstGeom>
          <a:noFill/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3326175" y="6134867"/>
            <a:ext cx="1503542" cy="320199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23043" y="5888763"/>
            <a:ext cx="1262318" cy="785442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0417" y="5731934"/>
            <a:ext cx="1126067" cy="1126067"/>
          </a:xfrm>
          <a:prstGeom prst="rect">
            <a:avLst/>
          </a:prstGeom>
        </p:spPr>
      </p:pic>
      <p:sp>
        <p:nvSpPr>
          <p:cNvPr id="14" name="Rectangle 13"/>
          <p:cNvSpPr/>
          <p:nvPr userDrawn="1"/>
        </p:nvSpPr>
        <p:spPr>
          <a:xfrm>
            <a:off x="267855" y="1137556"/>
            <a:ext cx="10566400" cy="4441208"/>
          </a:xfrm>
          <a:prstGeom prst="rect">
            <a:avLst/>
          </a:prstGeom>
          <a:solidFill>
            <a:schemeClr val="dk1">
              <a:alpha val="44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98125" y="1288612"/>
            <a:ext cx="10297583" cy="2387600"/>
          </a:xfrm>
        </p:spPr>
        <p:txBody>
          <a:bodyPr anchor="b">
            <a:normAutofit/>
          </a:bodyPr>
          <a:lstStyle>
            <a:lvl1pPr algn="l">
              <a:defRPr sz="6000" baseline="0">
                <a:solidFill>
                  <a:schemeClr val="bg1"/>
                </a:solidFill>
                <a:latin typeface="+mj-lt"/>
              </a:defRPr>
            </a:lvl1pPr>
          </a:lstStyle>
          <a:p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8125" y="3768287"/>
            <a:ext cx="10297583" cy="1655762"/>
          </a:xfrm>
        </p:spPr>
        <p:txBody>
          <a:bodyPr/>
          <a:lstStyle>
            <a:lvl1pPr marL="0" indent="0" algn="l">
              <a:buNone/>
              <a:defRPr sz="28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endParaRPr lang="en-GB" dirty="0"/>
          </a:p>
        </p:txBody>
      </p:sp>
      <p:sp>
        <p:nvSpPr>
          <p:cNvPr id="17" name="Rectangle 16"/>
          <p:cNvSpPr/>
          <p:nvPr userDrawn="1"/>
        </p:nvSpPr>
        <p:spPr>
          <a:xfrm>
            <a:off x="267855" y="362459"/>
            <a:ext cx="4419238" cy="52322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en-US" sz="2800" b="1" dirty="0">
                <a:ln w="10160">
                  <a:noFill/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ea typeface="Kailasa" charset="0"/>
                <a:cs typeface="Kailasa" charset="0"/>
              </a:rPr>
              <a:t>PowerShell Conference Asia</a:t>
            </a:r>
          </a:p>
        </p:txBody>
      </p:sp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49105" y="6024967"/>
            <a:ext cx="1254549" cy="5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4993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078" r="319" b="24661"/>
          <a:stretch/>
        </p:blipFill>
        <p:spPr>
          <a:xfrm>
            <a:off x="1" y="0"/>
            <a:ext cx="12192000" cy="5731933"/>
          </a:xfrm>
          <a:prstGeom prst="rect">
            <a:avLst/>
          </a:prstGeom>
        </p:spPr>
      </p:pic>
      <p:pic>
        <p:nvPicPr>
          <p:cNvPr id="13" name="Picture 12" descr="Picture1.png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7277100" y="19050"/>
            <a:ext cx="4890186" cy="4890186"/>
          </a:xfrm>
          <a:prstGeom prst="rect">
            <a:avLst/>
          </a:prstGeom>
          <a:noFill/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3326175" y="6134867"/>
            <a:ext cx="1503542" cy="320199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23043" y="5888763"/>
            <a:ext cx="1262318" cy="785442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0417" y="5731934"/>
            <a:ext cx="1126067" cy="1126067"/>
          </a:xfrm>
          <a:prstGeom prst="rect">
            <a:avLst/>
          </a:prstGeom>
        </p:spPr>
      </p:pic>
      <p:sp>
        <p:nvSpPr>
          <p:cNvPr id="14" name="Rectangle 13"/>
          <p:cNvSpPr/>
          <p:nvPr userDrawn="1"/>
        </p:nvSpPr>
        <p:spPr>
          <a:xfrm>
            <a:off x="267855" y="1137556"/>
            <a:ext cx="10566400" cy="4441208"/>
          </a:xfrm>
          <a:prstGeom prst="rect">
            <a:avLst/>
          </a:prstGeom>
          <a:solidFill>
            <a:schemeClr val="dk1">
              <a:alpha val="4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98125" y="1288612"/>
            <a:ext cx="10297583" cy="2387600"/>
          </a:xfrm>
        </p:spPr>
        <p:txBody>
          <a:bodyPr anchor="b">
            <a:normAutofit/>
          </a:bodyPr>
          <a:lstStyle>
            <a:lvl1pPr algn="l">
              <a:defRPr sz="6000" baseline="0">
                <a:solidFill>
                  <a:schemeClr val="bg1"/>
                </a:solidFill>
                <a:latin typeface="+mj-lt"/>
              </a:defRPr>
            </a:lvl1pPr>
          </a:lstStyle>
          <a:p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8125" y="3768287"/>
            <a:ext cx="10297583" cy="1655762"/>
          </a:xfrm>
        </p:spPr>
        <p:txBody>
          <a:bodyPr/>
          <a:lstStyle>
            <a:lvl1pPr marL="0" indent="0" algn="l">
              <a:buNone/>
              <a:defRPr sz="28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endParaRPr lang="en-GB" dirty="0"/>
          </a:p>
        </p:txBody>
      </p:sp>
      <p:sp>
        <p:nvSpPr>
          <p:cNvPr id="17" name="Rectangle 16"/>
          <p:cNvSpPr/>
          <p:nvPr userDrawn="1"/>
        </p:nvSpPr>
        <p:spPr>
          <a:xfrm>
            <a:off x="267855" y="362459"/>
            <a:ext cx="4419238" cy="52322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en-US" sz="2800" b="1" dirty="0">
                <a:ln w="10160">
                  <a:noFill/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ea typeface="Kailasa" charset="0"/>
                <a:cs typeface="Kailasa" charset="0"/>
              </a:rPr>
              <a:t>PowerShell Conference Asia</a:t>
            </a:r>
          </a:p>
        </p:txBody>
      </p:sp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49105" y="6024967"/>
            <a:ext cx="1254549" cy="5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45357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731" b="16783"/>
          <a:stretch/>
        </p:blipFill>
        <p:spPr>
          <a:xfrm>
            <a:off x="0" y="0"/>
            <a:ext cx="12192000" cy="5731933"/>
          </a:xfrm>
          <a:prstGeom prst="rect">
            <a:avLst/>
          </a:prstGeom>
        </p:spPr>
      </p:pic>
      <p:pic>
        <p:nvPicPr>
          <p:cNvPr id="13" name="Picture 12" descr="Picture1.png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7277100" y="19050"/>
            <a:ext cx="4890186" cy="4890186"/>
          </a:xfrm>
          <a:prstGeom prst="rect">
            <a:avLst/>
          </a:prstGeom>
          <a:noFill/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3326175" y="6134867"/>
            <a:ext cx="1503542" cy="320199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23043" y="5888763"/>
            <a:ext cx="1262318" cy="785442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0417" y="5731934"/>
            <a:ext cx="1126067" cy="1126067"/>
          </a:xfrm>
          <a:prstGeom prst="rect">
            <a:avLst/>
          </a:prstGeom>
        </p:spPr>
      </p:pic>
      <p:sp>
        <p:nvSpPr>
          <p:cNvPr id="14" name="Rectangle 13"/>
          <p:cNvSpPr/>
          <p:nvPr userDrawn="1"/>
        </p:nvSpPr>
        <p:spPr>
          <a:xfrm>
            <a:off x="267855" y="1137556"/>
            <a:ext cx="10566400" cy="4441208"/>
          </a:xfrm>
          <a:prstGeom prst="rect">
            <a:avLst/>
          </a:prstGeom>
          <a:solidFill>
            <a:schemeClr val="dk1">
              <a:alpha val="44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98125" y="1288612"/>
            <a:ext cx="10297583" cy="2387600"/>
          </a:xfrm>
        </p:spPr>
        <p:txBody>
          <a:bodyPr anchor="b">
            <a:normAutofit/>
          </a:bodyPr>
          <a:lstStyle>
            <a:lvl1pPr algn="l">
              <a:defRPr sz="6000" baseline="0">
                <a:solidFill>
                  <a:schemeClr val="bg1"/>
                </a:solidFill>
                <a:latin typeface="+mj-lt"/>
              </a:defRPr>
            </a:lvl1pPr>
          </a:lstStyle>
          <a:p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8125" y="3768287"/>
            <a:ext cx="10297583" cy="1655762"/>
          </a:xfrm>
        </p:spPr>
        <p:txBody>
          <a:bodyPr/>
          <a:lstStyle>
            <a:lvl1pPr marL="0" indent="0" algn="l">
              <a:buNone/>
              <a:defRPr sz="28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endParaRPr lang="en-GB" dirty="0"/>
          </a:p>
        </p:txBody>
      </p:sp>
      <p:sp>
        <p:nvSpPr>
          <p:cNvPr id="17" name="Rectangle 16"/>
          <p:cNvSpPr/>
          <p:nvPr userDrawn="1"/>
        </p:nvSpPr>
        <p:spPr>
          <a:xfrm>
            <a:off x="267855" y="362459"/>
            <a:ext cx="4419238" cy="52322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en-US" sz="2800" b="1" dirty="0">
                <a:ln w="10160">
                  <a:noFill/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ea typeface="Kailasa" charset="0"/>
                <a:cs typeface="Kailasa" charset="0"/>
              </a:rPr>
              <a:t>PowerShell Conference Asia</a:t>
            </a:r>
          </a:p>
        </p:txBody>
      </p:sp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49105" y="6024967"/>
            <a:ext cx="1254549" cy="5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795901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9515"/>
          <a:stretch/>
        </p:blipFill>
        <p:spPr>
          <a:xfrm>
            <a:off x="0" y="0"/>
            <a:ext cx="12192000" cy="5731934"/>
          </a:xfrm>
          <a:prstGeom prst="rect">
            <a:avLst/>
          </a:prstGeom>
        </p:spPr>
      </p:pic>
      <p:pic>
        <p:nvPicPr>
          <p:cNvPr id="13" name="Picture 12" descr="Picture1.png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7277100" y="19050"/>
            <a:ext cx="4890186" cy="4890186"/>
          </a:xfrm>
          <a:prstGeom prst="rect">
            <a:avLst/>
          </a:prstGeom>
          <a:noFill/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3326175" y="6134867"/>
            <a:ext cx="1503542" cy="320199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23043" y="5888763"/>
            <a:ext cx="1262318" cy="785442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0417" y="5731934"/>
            <a:ext cx="1126067" cy="1126067"/>
          </a:xfrm>
          <a:prstGeom prst="rect">
            <a:avLst/>
          </a:prstGeom>
        </p:spPr>
      </p:pic>
      <p:sp>
        <p:nvSpPr>
          <p:cNvPr id="14" name="Rectangle 13"/>
          <p:cNvSpPr/>
          <p:nvPr userDrawn="1"/>
        </p:nvSpPr>
        <p:spPr>
          <a:xfrm>
            <a:off x="267855" y="1137556"/>
            <a:ext cx="10566400" cy="4441208"/>
          </a:xfrm>
          <a:prstGeom prst="rect">
            <a:avLst/>
          </a:prstGeom>
          <a:solidFill>
            <a:schemeClr val="dk1">
              <a:alpha val="44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solidFill>
                <a:schemeClr val="lt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98125" y="1288612"/>
            <a:ext cx="10297583" cy="2387600"/>
          </a:xfrm>
        </p:spPr>
        <p:txBody>
          <a:bodyPr anchor="b">
            <a:normAutofit/>
          </a:bodyPr>
          <a:lstStyle>
            <a:lvl1pPr algn="l">
              <a:defRPr sz="6000" baseline="0">
                <a:solidFill>
                  <a:schemeClr val="bg1"/>
                </a:solidFill>
                <a:latin typeface="+mj-lt"/>
              </a:defRPr>
            </a:lvl1pPr>
          </a:lstStyle>
          <a:p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8125" y="3768287"/>
            <a:ext cx="10297583" cy="1655762"/>
          </a:xfrm>
        </p:spPr>
        <p:txBody>
          <a:bodyPr/>
          <a:lstStyle>
            <a:lvl1pPr marL="0" indent="0" algn="l">
              <a:buNone/>
              <a:defRPr sz="28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endParaRPr lang="en-GB" dirty="0"/>
          </a:p>
        </p:txBody>
      </p:sp>
      <p:sp>
        <p:nvSpPr>
          <p:cNvPr id="17" name="Rectangle 16"/>
          <p:cNvSpPr/>
          <p:nvPr userDrawn="1"/>
        </p:nvSpPr>
        <p:spPr>
          <a:xfrm>
            <a:off x="267855" y="362459"/>
            <a:ext cx="4419238" cy="52322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en-US" sz="2800" b="1" dirty="0">
                <a:ln w="10160">
                  <a:noFill/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ea typeface="Kailasa" charset="0"/>
                <a:cs typeface="Kailasa" charset="0"/>
              </a:rPr>
              <a:t>PowerShell Conference Asia</a:t>
            </a:r>
          </a:p>
        </p:txBody>
      </p:sp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49105" y="6024967"/>
            <a:ext cx="1254549" cy="5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060767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" b="29480"/>
          <a:stretch/>
        </p:blipFill>
        <p:spPr>
          <a:xfrm>
            <a:off x="0" y="0"/>
            <a:ext cx="12192000" cy="5731933"/>
          </a:xfrm>
          <a:prstGeom prst="rect">
            <a:avLst/>
          </a:prstGeom>
        </p:spPr>
      </p:pic>
      <p:pic>
        <p:nvPicPr>
          <p:cNvPr id="13" name="Picture 12" descr="Picture1.png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7277100" y="19050"/>
            <a:ext cx="4890186" cy="4890186"/>
          </a:xfrm>
          <a:prstGeom prst="rect">
            <a:avLst/>
          </a:prstGeom>
          <a:noFill/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3326175" y="6134867"/>
            <a:ext cx="1503542" cy="320199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23043" y="5888763"/>
            <a:ext cx="1262318" cy="785442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0417" y="5731934"/>
            <a:ext cx="1126067" cy="1126067"/>
          </a:xfrm>
          <a:prstGeom prst="rect">
            <a:avLst/>
          </a:prstGeom>
        </p:spPr>
      </p:pic>
      <p:sp>
        <p:nvSpPr>
          <p:cNvPr id="14" name="Rectangle 13"/>
          <p:cNvSpPr/>
          <p:nvPr userDrawn="1"/>
        </p:nvSpPr>
        <p:spPr>
          <a:xfrm>
            <a:off x="267855" y="1137556"/>
            <a:ext cx="10566400" cy="4441208"/>
          </a:xfrm>
          <a:prstGeom prst="rect">
            <a:avLst/>
          </a:prstGeom>
          <a:solidFill>
            <a:schemeClr val="dk1">
              <a:alpha val="44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98125" y="1288612"/>
            <a:ext cx="10297583" cy="2387600"/>
          </a:xfrm>
        </p:spPr>
        <p:txBody>
          <a:bodyPr anchor="b">
            <a:normAutofit/>
          </a:bodyPr>
          <a:lstStyle>
            <a:lvl1pPr algn="l">
              <a:defRPr sz="6000" baseline="0">
                <a:solidFill>
                  <a:schemeClr val="bg1"/>
                </a:solidFill>
                <a:latin typeface="+mj-lt"/>
              </a:defRPr>
            </a:lvl1pPr>
          </a:lstStyle>
          <a:p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8125" y="3768287"/>
            <a:ext cx="10297583" cy="1655762"/>
          </a:xfrm>
        </p:spPr>
        <p:txBody>
          <a:bodyPr/>
          <a:lstStyle>
            <a:lvl1pPr marL="0" indent="0" algn="l">
              <a:buNone/>
              <a:defRPr sz="28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endParaRPr lang="en-GB" dirty="0"/>
          </a:p>
        </p:txBody>
      </p:sp>
      <p:sp>
        <p:nvSpPr>
          <p:cNvPr id="17" name="Rectangle 16"/>
          <p:cNvSpPr/>
          <p:nvPr userDrawn="1"/>
        </p:nvSpPr>
        <p:spPr>
          <a:xfrm>
            <a:off x="267855" y="362459"/>
            <a:ext cx="4419238" cy="52322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en-US" sz="2800" b="1" dirty="0">
                <a:ln w="10160">
                  <a:noFill/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ea typeface="Kailasa" charset="0"/>
                <a:cs typeface="Kailasa" charset="0"/>
              </a:rPr>
              <a:t>PowerShell Conference Asia</a:t>
            </a:r>
          </a:p>
        </p:txBody>
      </p:sp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49105" y="6024967"/>
            <a:ext cx="1254549" cy="5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19860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7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35560" y="365125"/>
            <a:ext cx="11568418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35560" y="1825625"/>
            <a:ext cx="11568418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0869422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  <p:sldLayoutId id="2147483671" r:id="rId13"/>
    <p:sldLayoutId id="2147483650" r:id="rId14"/>
    <p:sldLayoutId id="2147483675" r:id="rId15"/>
    <p:sldLayoutId id="2147483652" r:id="rId16"/>
    <p:sldLayoutId id="2147483653" r:id="rId17"/>
    <p:sldLayoutId id="2147483654" r:id="rId18"/>
    <p:sldLayoutId id="2147483656" r:id="rId19"/>
    <p:sldLayoutId id="2147483655" r:id="rId20"/>
    <p:sldLayoutId id="2147483674" r:id="rId21"/>
    <p:sldLayoutId id="2147483673" r:id="rId22"/>
    <p:sldLayoutId id="2147483672" r:id="rId2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Segoe UI" panose="020B0502040204020203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Segoe UI" panose="020B0502040204020203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Segoe UI" panose="020B0502040204020203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Segoe UI" panose="020B0502040204020203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Segoe UI" panose="020B0502040204020203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Segoe UI" panose="020B0502040204020203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7" Type="http://schemas.openxmlformats.org/officeDocument/2006/relationships/image" Target="../media/image24.gi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4.xml"/><Relationship Id="rId6" Type="http://schemas.openxmlformats.org/officeDocument/2006/relationships/image" Target="../media/image23.png"/><Relationship Id="rId5" Type="http://schemas.openxmlformats.org/officeDocument/2006/relationships/image" Target="../media/image22.jpeg"/><Relationship Id="rId4" Type="http://schemas.openxmlformats.org/officeDocument/2006/relationships/image" Target="../media/image21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1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1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1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1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crshnbrn66/Demo" TargetMode="External"/><Relationship Id="rId1" Type="http://schemas.openxmlformats.org/officeDocument/2006/relationships/slideLayout" Target="../slideLayouts/slideLayout1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>
          <a:xfrm>
            <a:off x="2209800" y="1295400"/>
            <a:ext cx="8229600" cy="2895600"/>
          </a:xfrm>
        </p:spPr>
        <p:txBody>
          <a:bodyPr>
            <a:normAutofit/>
          </a:bodyPr>
          <a:lstStyle/>
          <a:p>
            <a:r>
              <a:rPr lang="en-US" sz="5400" dirty="0"/>
              <a:t>Dev -&gt; QA -&gt; Production using PowerShell &amp; Visual Studio Team Services</a:t>
            </a:r>
          </a:p>
        </p:txBody>
      </p:sp>
      <p:sp>
        <p:nvSpPr>
          <p:cNvPr id="4" name="Subtitle 3"/>
          <p:cNvSpPr>
            <a:spLocks noGrp="1"/>
          </p:cNvSpPr>
          <p:nvPr>
            <p:ph type="subTitle" idx="1"/>
          </p:nvPr>
        </p:nvSpPr>
        <p:spPr>
          <a:xfrm>
            <a:off x="2362200" y="4343400"/>
            <a:ext cx="8229600" cy="1219200"/>
          </a:xfrm>
        </p:spPr>
        <p:txBody>
          <a:bodyPr/>
          <a:lstStyle/>
          <a:p>
            <a:r>
              <a:rPr lang="it-IT" dirty="0" smtClean="0"/>
              <a:t>Thom Schumacher</a:t>
            </a:r>
          </a:p>
          <a:p>
            <a:fld id="{06E4139D-F406-442C-B34D-5310E1E7FAE4}" type="datetime3">
              <a:rPr lang="en-US" smtClean="0"/>
              <a:t>24 October 2016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9424629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ctr"/>
            <a:r>
              <a:rPr lang="en-US" dirty="0" smtClean="0"/>
              <a:t>Questions?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01252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5974846" y="3244382"/>
            <a:ext cx="242311" cy="36923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799" dirty="0">
                <a:solidFill>
                  <a:srgbClr val="000000"/>
                </a:solidFill>
                <a:latin typeface="Times New Roman" panose="02020603050405020304" pitchFamily="18" charset="0"/>
              </a:rPr>
              <a:t> </a:t>
            </a:r>
            <a:endParaRPr lang="en-US" sz="1799" dirty="0"/>
          </a:p>
        </p:txBody>
      </p:sp>
      <p:sp>
        <p:nvSpPr>
          <p:cNvPr id="5" name="Rectangle 4"/>
          <p:cNvSpPr/>
          <p:nvPr/>
        </p:nvSpPr>
        <p:spPr>
          <a:xfrm>
            <a:off x="5974846" y="3244382"/>
            <a:ext cx="242311" cy="36923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799" dirty="0">
                <a:solidFill>
                  <a:srgbClr val="000000"/>
                </a:solidFill>
                <a:latin typeface="Times New Roman" panose="02020603050405020304" pitchFamily="18" charset="0"/>
              </a:rPr>
              <a:t> </a:t>
            </a:r>
            <a:endParaRPr lang="en-US" sz="1799" dirty="0"/>
          </a:p>
        </p:txBody>
      </p:sp>
      <p:sp>
        <p:nvSpPr>
          <p:cNvPr id="8" name="Title 1"/>
          <p:cNvSpPr>
            <a:spLocks noGrp="1"/>
          </p:cNvSpPr>
          <p:nvPr/>
        </p:nvSpPr>
        <p:spPr>
          <a:xfrm>
            <a:off x="1371600" y="762000"/>
            <a:ext cx="9903418" cy="641704"/>
          </a:xfrm>
          <a:prstGeom prst="rect">
            <a:avLst/>
          </a:prstGeom>
        </p:spPr>
        <p:txBody>
          <a:bodyPr vert="horz" lIns="91416" tIns="45708" rIns="91416" bIns="45708" rtlCol="0" anchor="ctr">
            <a:normAutofit fontScale="97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399" dirty="0">
                <a:solidFill>
                  <a:schemeClr val="tx2"/>
                </a:solidFill>
              </a:rPr>
              <a:t>About The Presenter – </a:t>
            </a:r>
            <a:r>
              <a:rPr lang="en-US" sz="3699" dirty="0">
                <a:solidFill>
                  <a:schemeClr val="tx2"/>
                </a:solidFill>
              </a:rPr>
              <a:t>Thom</a:t>
            </a:r>
            <a:r>
              <a:rPr lang="en-US" sz="4399" dirty="0">
                <a:solidFill>
                  <a:schemeClr val="tx2"/>
                </a:solidFill>
              </a:rPr>
              <a:t> </a:t>
            </a:r>
            <a:r>
              <a:rPr lang="en-US" sz="3699" dirty="0">
                <a:solidFill>
                  <a:schemeClr val="tx2"/>
                </a:solidFill>
              </a:rPr>
              <a:t>Schumacher</a:t>
            </a:r>
            <a:endParaRPr lang="en-US" sz="4399" dirty="0">
              <a:solidFill>
                <a:schemeClr val="tx2"/>
              </a:solidFill>
            </a:endParaRPr>
          </a:p>
        </p:txBody>
      </p:sp>
      <p:sp>
        <p:nvSpPr>
          <p:cNvPr id="9" name="Content Placeholder 2"/>
          <p:cNvSpPr>
            <a:spLocks noGrp="1"/>
          </p:cNvSpPr>
          <p:nvPr/>
        </p:nvSpPr>
        <p:spPr>
          <a:xfrm>
            <a:off x="1830500" y="1680308"/>
            <a:ext cx="8075500" cy="3128148"/>
          </a:xfrm>
          <a:prstGeom prst="rect">
            <a:avLst/>
          </a:prstGeom>
        </p:spPr>
        <p:txBody>
          <a:bodyPr vert="horz" lIns="91416" tIns="45708" rIns="91416" bIns="45708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999" dirty="0">
                <a:solidFill>
                  <a:schemeClr val="tx2"/>
                </a:solidFill>
              </a:rPr>
              <a:t>Founded the users group in Austin Texas</a:t>
            </a:r>
          </a:p>
          <a:p>
            <a:r>
              <a:rPr lang="en-US" sz="1999" dirty="0">
                <a:solidFill>
                  <a:schemeClr val="tx2"/>
                </a:solidFill>
              </a:rPr>
              <a:t>Leader of the Users group in Phoenix</a:t>
            </a:r>
          </a:p>
          <a:p>
            <a:r>
              <a:rPr lang="en-US" sz="1999" dirty="0" smtClean="0">
                <a:solidFill>
                  <a:schemeClr val="tx2"/>
                </a:solidFill>
              </a:rPr>
              <a:t>Led / Organized </a:t>
            </a:r>
            <a:r>
              <a:rPr lang="en-US" sz="1999" dirty="0">
                <a:solidFill>
                  <a:schemeClr val="tx2"/>
                </a:solidFill>
              </a:rPr>
              <a:t>the PowerShell Saturday in Phoenix</a:t>
            </a:r>
          </a:p>
          <a:p>
            <a:r>
              <a:rPr lang="en-US" sz="1999" dirty="0">
                <a:solidFill>
                  <a:schemeClr val="tx2"/>
                </a:solidFill>
              </a:rPr>
              <a:t>Twitter @</a:t>
            </a:r>
            <a:r>
              <a:rPr lang="en-US" sz="1999" dirty="0" err="1">
                <a:solidFill>
                  <a:schemeClr val="tx2"/>
                </a:solidFill>
              </a:rPr>
              <a:t>driberif</a:t>
            </a:r>
            <a:endParaRPr lang="en-US" sz="1999" dirty="0">
              <a:solidFill>
                <a:schemeClr val="tx2"/>
              </a:solidFill>
            </a:endParaRPr>
          </a:p>
          <a:p>
            <a:r>
              <a:rPr lang="en-US" sz="1999" dirty="0">
                <a:solidFill>
                  <a:schemeClr val="tx2"/>
                </a:solidFill>
              </a:rPr>
              <a:t>Blog / </a:t>
            </a:r>
            <a:r>
              <a:rPr lang="en-US" sz="1999" dirty="0" err="1">
                <a:solidFill>
                  <a:schemeClr val="tx2"/>
                </a:solidFill>
              </a:rPr>
              <a:t>WebSite</a:t>
            </a:r>
            <a:r>
              <a:rPr lang="en-US" sz="1999" dirty="0">
                <a:solidFill>
                  <a:schemeClr val="tx2"/>
                </a:solidFill>
              </a:rPr>
              <a:t> https://powershellposse.com</a:t>
            </a:r>
          </a:p>
          <a:p>
            <a:endParaRPr lang="en-US" sz="1999" dirty="0">
              <a:solidFill>
                <a:schemeClr val="tx2"/>
              </a:solidFill>
            </a:endParaRPr>
          </a:p>
          <a:p>
            <a:endParaRPr lang="en-US" sz="1999" dirty="0">
              <a:solidFill>
                <a:schemeClr val="tx2"/>
              </a:solidFill>
            </a:endParaRPr>
          </a:p>
          <a:p>
            <a:endParaRPr lang="en-US" sz="1999" dirty="0">
              <a:solidFill>
                <a:schemeClr val="tx2"/>
              </a:solidFill>
            </a:endParaRPr>
          </a:p>
          <a:p>
            <a:endParaRPr lang="en-US" sz="2799" dirty="0">
              <a:solidFill>
                <a:schemeClr val="tx2"/>
              </a:solidFill>
            </a:endParaRPr>
          </a:p>
          <a:p>
            <a:endParaRPr lang="en-US" sz="2799" dirty="0">
              <a:solidFill>
                <a:schemeClr val="tx2"/>
              </a:solidFill>
            </a:endParaRPr>
          </a:p>
          <a:p>
            <a:pPr lvl="1"/>
            <a:endParaRPr lang="en-US" sz="2399" dirty="0">
              <a:solidFill>
                <a:schemeClr val="tx2"/>
              </a:solidFill>
            </a:endParaRPr>
          </a:p>
          <a:p>
            <a:endParaRPr lang="en-US" sz="2799" dirty="0"/>
          </a:p>
        </p:txBody>
      </p:sp>
      <p:pic>
        <p:nvPicPr>
          <p:cNvPr id="11" name="Picture 10" descr="http://cdn.powershell.org/wp/wp-content/themes/powershell2013/art/logo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66269" y="5537789"/>
            <a:ext cx="771653" cy="7716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extBox 7"/>
          <p:cNvSpPr txBox="1"/>
          <p:nvPr/>
        </p:nvSpPr>
        <p:spPr>
          <a:xfrm>
            <a:off x="810651" y="6094053"/>
            <a:ext cx="4055618" cy="215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800" dirty="0">
                <a:solidFill>
                  <a:schemeClr val="bg1"/>
                </a:solidFill>
              </a:rPr>
              <a:t>Image Credit: xkcd.com</a:t>
            </a:r>
          </a:p>
        </p:txBody>
      </p:sp>
      <p:pic>
        <p:nvPicPr>
          <p:cNvPr id="16" name="Picture 1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17337" y="121235"/>
            <a:ext cx="2333343" cy="61905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09800" y="4114800"/>
            <a:ext cx="1981200" cy="1791886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72400" y="4343401"/>
            <a:ext cx="3613144" cy="1806573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57800" y="4267200"/>
            <a:ext cx="1219200" cy="1219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43968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Script for building site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Build and add functions to the script as needed</a:t>
            </a:r>
          </a:p>
          <a:p>
            <a:r>
              <a:rPr lang="en-US" dirty="0" smtClean="0"/>
              <a:t>I’ll show you how I use TFS and PowerShell as a tool to get Developers code to Dev, QA and </a:t>
            </a:r>
            <a:r>
              <a:rPr lang="en-US" dirty="0"/>
              <a:t>P</a:t>
            </a:r>
            <a:r>
              <a:rPr lang="en-US" dirty="0" smtClean="0"/>
              <a:t>roduction systems in a timely fashion.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59909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Scripts for building an IIS website</a:t>
            </a:r>
          </a:p>
        </p:txBody>
      </p:sp>
      <p:sp>
        <p:nvSpPr>
          <p:cNvPr id="14" name="Content Placeholder 13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lvl="1"/>
            <a:r>
              <a:rPr lang="en-US" dirty="0" smtClean="0"/>
              <a:t>Creates Site</a:t>
            </a:r>
          </a:p>
          <a:p>
            <a:pPr lvl="1"/>
            <a:r>
              <a:rPr lang="en-US" dirty="0" smtClean="0"/>
              <a:t>Sets Bindings</a:t>
            </a:r>
          </a:p>
          <a:p>
            <a:pPr lvl="1"/>
            <a:r>
              <a:rPr lang="en-US" dirty="0" smtClean="0"/>
              <a:t>Iis-lib.psm1</a:t>
            </a:r>
          </a:p>
          <a:p>
            <a:pPr lvl="1"/>
            <a:endParaRPr lang="en-US" dirty="0" smtClean="0"/>
          </a:p>
          <a:p>
            <a:pPr lvl="1"/>
            <a:endParaRPr lang="en-US" dirty="0" smtClean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67600" y="1904999"/>
            <a:ext cx="3711388" cy="205740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8800" y="4114798"/>
            <a:ext cx="6180356" cy="1272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5712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Scripts for building an IIS </a:t>
            </a:r>
            <a:r>
              <a:rPr lang="en-US" dirty="0" smtClean="0"/>
              <a:t>application pool</a:t>
            </a:r>
            <a:r>
              <a:rPr lang="en-US" dirty="0"/>
              <a:t/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Identity</a:t>
            </a:r>
          </a:p>
          <a:p>
            <a:r>
              <a:rPr lang="en-US" dirty="0" smtClean="0"/>
              <a:t>Dot net version</a:t>
            </a:r>
          </a:p>
          <a:p>
            <a:r>
              <a:rPr lang="en-US" dirty="0" smtClean="0"/>
              <a:t>Name </a:t>
            </a:r>
          </a:p>
          <a:p>
            <a:r>
              <a:rPr lang="en-US" dirty="0" smtClean="0"/>
              <a:t>Queue length</a:t>
            </a:r>
          </a:p>
          <a:p>
            <a:r>
              <a:rPr lang="en-US" dirty="0" smtClean="0"/>
              <a:t>Idle timeout</a:t>
            </a:r>
          </a:p>
          <a:p>
            <a:r>
              <a:rPr lang="en-US" dirty="0" smtClean="0"/>
              <a:t>Iis-lib.psm1</a:t>
            </a:r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58000" y="1904999"/>
            <a:ext cx="3505202" cy="42634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54711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Scripts that add directory and set permissions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124201" y="2209800"/>
            <a:ext cx="4522087" cy="411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1138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Transforming </a:t>
            </a:r>
            <a:r>
              <a:rPr lang="en-US" dirty="0" err="1" smtClean="0"/>
              <a:t>config</a:t>
            </a:r>
            <a:r>
              <a:rPr lang="en-US" dirty="0" smtClean="0"/>
              <a:t> files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Script that reads web.&lt;</a:t>
            </a:r>
            <a:r>
              <a:rPr lang="en-US" dirty="0" err="1" smtClean="0"/>
              <a:t>env</a:t>
            </a:r>
            <a:r>
              <a:rPr lang="en-US" dirty="0" smtClean="0"/>
              <a:t>&gt;.</a:t>
            </a:r>
            <a:r>
              <a:rPr lang="en-US" dirty="0" err="1" smtClean="0"/>
              <a:t>config</a:t>
            </a:r>
            <a:r>
              <a:rPr lang="en-US" dirty="0" smtClean="0"/>
              <a:t> and transforms the </a:t>
            </a:r>
            <a:r>
              <a:rPr lang="en-US" dirty="0" err="1" smtClean="0"/>
              <a:t>config</a:t>
            </a:r>
            <a:r>
              <a:rPr lang="en-US" dirty="0" smtClean="0"/>
              <a:t> during deployment</a:t>
            </a:r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5560" y="2762286"/>
            <a:ext cx="10120237" cy="18137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72384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Putting it all together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35560" y="1419225"/>
            <a:ext cx="11568418" cy="4351338"/>
          </a:xfrm>
        </p:spPr>
        <p:txBody>
          <a:bodyPr>
            <a:normAutofit lnSpcReduction="10000"/>
          </a:bodyPr>
          <a:lstStyle/>
          <a:p>
            <a:r>
              <a:rPr lang="en-US" dirty="0" smtClean="0"/>
              <a:t>Use the code shown above to allow for creation of many different environments.</a:t>
            </a:r>
          </a:p>
          <a:p>
            <a:pPr lvl="1"/>
            <a:r>
              <a:rPr lang="en-US" dirty="0" smtClean="0"/>
              <a:t>Dev, QA, Prod </a:t>
            </a:r>
          </a:p>
          <a:p>
            <a:pPr lvl="2"/>
            <a:r>
              <a:rPr lang="en-US" dirty="0" smtClean="0"/>
              <a:t>Using the same process for each environment.</a:t>
            </a:r>
          </a:p>
          <a:p>
            <a:r>
              <a:rPr lang="en-US" dirty="0" smtClean="0"/>
              <a:t>Also allows for pushing changes iterative changes.</a:t>
            </a:r>
            <a:endParaRPr lang="en-US" dirty="0"/>
          </a:p>
          <a:p>
            <a:r>
              <a:rPr lang="en-US" dirty="0" smtClean="0"/>
              <a:t>To support this activity Maintenance scripts are needed:</a:t>
            </a:r>
          </a:p>
          <a:p>
            <a:pPr lvl="1"/>
            <a:r>
              <a:rPr lang="en-US" dirty="0" smtClean="0"/>
              <a:t>Start </a:t>
            </a:r>
            <a:r>
              <a:rPr lang="en-US" dirty="0"/>
              <a:t>/ Stop </a:t>
            </a:r>
            <a:r>
              <a:rPr lang="en-US" dirty="0" smtClean="0"/>
              <a:t>site/pool – IISactions.ps1</a:t>
            </a:r>
          </a:p>
          <a:p>
            <a:pPr lvl="1"/>
            <a:r>
              <a:rPr lang="en-US" dirty="0" smtClean="0"/>
              <a:t>Check to ensure Site is alive and has been transformed. (configtransform.ps1)</a:t>
            </a:r>
            <a:endParaRPr lang="en-US" dirty="0"/>
          </a:p>
          <a:p>
            <a:pPr lvl="1"/>
            <a:r>
              <a:rPr lang="en-US" dirty="0"/>
              <a:t>Install new </a:t>
            </a:r>
            <a:r>
              <a:rPr lang="en-US" dirty="0" smtClean="0"/>
              <a:t>code / push new code. (</a:t>
            </a:r>
            <a:r>
              <a:rPr lang="en-US" dirty="0" err="1" smtClean="0"/>
              <a:t>tfs</a:t>
            </a:r>
            <a:r>
              <a:rPr lang="en-US" dirty="0" smtClean="0"/>
              <a:t>)</a:t>
            </a:r>
          </a:p>
          <a:p>
            <a:pPr lvl="1"/>
            <a:r>
              <a:rPr lang="en-US" dirty="0" smtClean="0"/>
              <a:t>Build </a:t>
            </a:r>
            <a:r>
              <a:rPr lang="en-US" dirty="0"/>
              <a:t>site if necessary (setupwingtip.ps1</a:t>
            </a:r>
            <a:r>
              <a:rPr lang="en-US" dirty="0" smtClean="0"/>
              <a:t>)</a:t>
            </a:r>
          </a:p>
          <a:p>
            <a:r>
              <a:rPr lang="en-US" dirty="0" smtClean="0"/>
              <a:t>Full demo on </a:t>
            </a:r>
            <a:r>
              <a:rPr lang="en-US" dirty="0" err="1" smtClean="0"/>
              <a:t>Github</a:t>
            </a:r>
            <a:r>
              <a:rPr lang="en-US" dirty="0"/>
              <a:t>: (</a:t>
            </a:r>
            <a:r>
              <a:rPr lang="en-US" dirty="0">
                <a:hlinkClick r:id="rId2"/>
              </a:rPr>
              <a:t>https://</a:t>
            </a:r>
            <a:r>
              <a:rPr lang="en-US" dirty="0" smtClean="0">
                <a:hlinkClick r:id="rId2"/>
              </a:rPr>
              <a:t>github.com/crshnbrn66/Demo</a:t>
            </a:r>
            <a:r>
              <a:rPr lang="en-US" dirty="0" smtClean="0"/>
              <a:t>)</a:t>
            </a:r>
          </a:p>
          <a:p>
            <a:endParaRPr lang="en-US" dirty="0"/>
          </a:p>
          <a:p>
            <a:pPr marL="457200" lvl="1" indent="0">
              <a:buNone/>
            </a:pP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79869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643909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Custom 2">
      <a:majorFont>
        <a:latin typeface="Segoe UI Light"/>
        <a:ea typeface=""/>
        <a:cs typeface=""/>
      </a:majorFont>
      <a:minorFont>
        <a:latin typeface="Segoe UI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1200</TotalTime>
  <Words>248</Words>
  <Application>Microsoft Office PowerPoint</Application>
  <PresentationFormat>Widescreen</PresentationFormat>
  <Paragraphs>48</Paragraphs>
  <Slides>10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8" baseType="lpstr">
      <vt:lpstr>Arial</vt:lpstr>
      <vt:lpstr>Calibri</vt:lpstr>
      <vt:lpstr>Consolas</vt:lpstr>
      <vt:lpstr>Kailasa</vt:lpstr>
      <vt:lpstr>Segoe UI</vt:lpstr>
      <vt:lpstr>Segoe UI Light</vt:lpstr>
      <vt:lpstr>Times New Roman</vt:lpstr>
      <vt:lpstr>Office Theme</vt:lpstr>
      <vt:lpstr>Dev -&gt; QA -&gt; Production using PowerShell &amp; Visual Studio Team Services</vt:lpstr>
      <vt:lpstr>PowerPoint Presentation</vt:lpstr>
      <vt:lpstr>Script for building site</vt:lpstr>
      <vt:lpstr>Scripts for building an IIS website</vt:lpstr>
      <vt:lpstr>Scripts for building an IIS application pool </vt:lpstr>
      <vt:lpstr>Scripts that add directory and set permissions</vt:lpstr>
      <vt:lpstr>Transforming config files</vt:lpstr>
      <vt:lpstr>Putting it all together</vt:lpstr>
      <vt:lpstr>PowerPoint Presentation</vt:lpstr>
      <vt:lpstr>Questions?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Stuart Preston;Thom Schumacher</dc:creator>
  <cp:lastModifiedBy>Thom Schumacher</cp:lastModifiedBy>
  <cp:revision>24</cp:revision>
  <dcterms:created xsi:type="dcterms:W3CDTF">2016-09-20T12:20:52Z</dcterms:created>
  <dcterms:modified xsi:type="dcterms:W3CDTF">2016-10-24T14:29:01Z</dcterms:modified>
</cp:coreProperties>
</file>

<file path=docProps/thumbnail.jpeg>
</file>